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5"/>
    <p:sldId id="257" r:id="rId46"/>
    <p:sldId id="258" r:id="rId47"/>
    <p:sldId id="259" r:id="rId48"/>
    <p:sldId id="260" r:id="rId49"/>
    <p:sldId id="261" r:id="rId50"/>
    <p:sldId id="262" r:id="rId51"/>
    <p:sldId id="263" r:id="rId52"/>
    <p:sldId id="264" r:id="rId53"/>
    <p:sldId id="265" r:id="rId54"/>
    <p:sldId id="266" r:id="rId55"/>
    <p:sldId id="267" r:id="rId56"/>
    <p:sldId id="268" r:id="rId57"/>
    <p:sldId id="269" r:id="rId58"/>
    <p:sldId id="270" r:id="rId59"/>
    <p:sldId id="271" r:id="rId60"/>
    <p:sldId id="272" r:id="rId61"/>
    <p:sldId id="273" r:id="rId62"/>
    <p:sldId id="274" r:id="rId63"/>
    <p:sldId id="275" r:id="rId64"/>
    <p:sldId id="276" r:id="rId65"/>
    <p:sldId id="277" r:id="rId66"/>
    <p:sldId id="278" r:id="rId67"/>
    <p:sldId id="279" r:id="rId68"/>
    <p:sldId id="280" r:id="rId69"/>
    <p:sldId id="281" r:id="rId70"/>
    <p:sldId id="282" r:id="rId71"/>
    <p:sldId id="283" r:id="rId72"/>
    <p:sldId id="284" r:id="rId73"/>
    <p:sldId id="285" r:id="rId74"/>
    <p:sldId id="286" r:id="rId75"/>
    <p:sldId id="287" r:id="rId76"/>
    <p:sldId id="288" r:id="rId77"/>
    <p:sldId id="289" r:id="rId78"/>
    <p:sldId id="290" r:id="rId79"/>
    <p:sldId id="291" r:id="rId80"/>
    <p:sldId id="292" r:id="rId81"/>
    <p:sldId id="293" r:id="rId82"/>
    <p:sldId id="294" r:id="rId83"/>
    <p:sldId id="295" r:id="rId84"/>
    <p:sldId id="296" r:id="rId85"/>
    <p:sldId id="297" r:id="rId86"/>
    <p:sldId id="298" r:id="rId87"/>
    <p:sldId id="299" r:id="rId88"/>
    <p:sldId id="300" r:id="rId89"/>
    <p:sldId id="301" r:id="rId90"/>
    <p:sldId id="302" r:id="rId91"/>
    <p:sldId id="303" r:id="rId92"/>
    <p:sldId id="304" r:id="rId93"/>
    <p:sldId id="305" r:id="rId94"/>
    <p:sldId id="306" r:id="rId95"/>
    <p:sldId id="307" r:id="rId96"/>
    <p:sldId id="308" r:id="rId97"/>
    <p:sldId id="309" r:id="rId98"/>
    <p:sldId id="310" r:id="rId99"/>
    <p:sldId id="311" r:id="rId100"/>
    <p:sldId id="312" r:id="rId101"/>
    <p:sldId id="313" r:id="rId102"/>
    <p:sldId id="314" r:id="rId103"/>
    <p:sldId id="315" r:id="rId104"/>
    <p:sldId id="316" r:id="rId105"/>
    <p:sldId id="317" r:id="rId106"/>
    <p:sldId id="318" r:id="rId107"/>
    <p:sldId id="319" r:id="rId108"/>
    <p:sldId id="320" r:id="rId109"/>
    <p:sldId id="321" r:id="rId110"/>
    <p:sldId id="322" r:id="rId111"/>
    <p:sldId id="323" r:id="rId112"/>
    <p:sldId id="324" r:id="rId113"/>
    <p:sldId id="325" r:id="rId114"/>
    <p:sldId id="326" r:id="rId11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Fredoka" charset="1" panose="02000000000000000000"/>
      <p:regular r:id="rId10"/>
    </p:embeddedFont>
    <p:embeddedFont>
      <p:font typeface="Anton" charset="1" panose="00000500000000000000"/>
      <p:regular r:id="rId11"/>
    </p:embeddedFont>
    <p:embeddedFont>
      <p:font typeface="Anton Italics" charset="1" panose="00000500000000000000"/>
      <p:regular r:id="rId12"/>
    </p:embeddedFont>
    <p:embeddedFont>
      <p:font typeface="Courier Prime" charset="1" panose="00000509000000000000"/>
      <p:regular r:id="rId13"/>
    </p:embeddedFont>
    <p:embeddedFont>
      <p:font typeface="Courier Prime Bold" charset="1" panose="00000809000000000000"/>
      <p:regular r:id="rId14"/>
    </p:embeddedFont>
    <p:embeddedFont>
      <p:font typeface="Courier Prime Italics" charset="1" panose="00000509000000000000"/>
      <p:regular r:id="rId15"/>
    </p:embeddedFont>
    <p:embeddedFont>
      <p:font typeface="Courier Prime Bold Italics" charset="1" panose="00000809000000000000"/>
      <p:regular r:id="rId16"/>
    </p:embeddedFont>
    <p:embeddedFont>
      <p:font typeface="Canva Sans" charset="1" panose="020B0503030501040103"/>
      <p:regular r:id="rId17"/>
    </p:embeddedFont>
    <p:embeddedFont>
      <p:font typeface="Canva Sans Bold" charset="1" panose="020B0803030501040103"/>
      <p:regular r:id="rId18"/>
    </p:embeddedFont>
    <p:embeddedFont>
      <p:font typeface="Canva Sans Italics" charset="1" panose="020B0503030501040103"/>
      <p:regular r:id="rId19"/>
    </p:embeddedFont>
    <p:embeddedFont>
      <p:font typeface="Canva Sans Bold Italics" charset="1" panose="020B0803030501040103"/>
      <p:regular r:id="rId20"/>
    </p:embeddedFont>
    <p:embeddedFont>
      <p:font typeface="Canva Sans Medium" charset="1" panose="020B0603030501040103"/>
      <p:regular r:id="rId21"/>
    </p:embeddedFont>
    <p:embeddedFont>
      <p:font typeface="Canva Sans Medium Italics" charset="1" panose="020B0603030501040103"/>
      <p:regular r:id="rId22"/>
    </p:embeddedFont>
    <p:embeddedFont>
      <p:font typeface="Nunito" charset="1" panose="00000500000000000000"/>
      <p:regular r:id="rId23"/>
    </p:embeddedFont>
    <p:embeddedFont>
      <p:font typeface="Nunito Bold" charset="1" panose="00000800000000000000"/>
      <p:regular r:id="rId24"/>
    </p:embeddedFont>
    <p:embeddedFont>
      <p:font typeface="Nunito Bold Italics" charset="1" panose="00000000000000000000"/>
      <p:regular r:id="rId25"/>
    </p:embeddedFont>
    <p:embeddedFont>
      <p:font typeface="Nunito Light" charset="1" panose="00000400000000000000"/>
      <p:regular r:id="rId26"/>
    </p:embeddedFont>
    <p:embeddedFont>
      <p:font typeface="Nunito Heavy" charset="1" panose="00000000000000000000"/>
      <p:regular r:id="rId27"/>
    </p:embeddedFont>
    <p:embeddedFont>
      <p:font typeface="Nunito Heavy Italics" charset="1" panose="00000000000000000000"/>
      <p:regular r:id="rId28"/>
    </p:embeddedFont>
    <p:embeddedFont>
      <p:font typeface="Nunito Sans Expanded" charset="1" panose="00000000000000000000"/>
      <p:regular r:id="rId29"/>
    </p:embeddedFont>
    <p:embeddedFont>
      <p:font typeface="Nunito Sans Expanded Bold" charset="1" panose="00000000000000000000"/>
      <p:regular r:id="rId30"/>
    </p:embeddedFont>
    <p:embeddedFont>
      <p:font typeface="Nunito Sans Expanded Italics" charset="1" panose="00000000000000000000"/>
      <p:regular r:id="rId31"/>
    </p:embeddedFont>
    <p:embeddedFont>
      <p:font typeface="Nunito Sans Expanded Bold Italics" charset="1" panose="00000000000000000000"/>
      <p:regular r:id="rId32"/>
    </p:embeddedFont>
    <p:embeddedFont>
      <p:font typeface="Nunito Sans Expanded Extra-Light" charset="1" panose="00000000000000000000"/>
      <p:regular r:id="rId33"/>
    </p:embeddedFont>
    <p:embeddedFont>
      <p:font typeface="Nunito Sans Expanded Extra-Light Italics" charset="1" panose="00000000000000000000"/>
      <p:regular r:id="rId34"/>
    </p:embeddedFont>
    <p:embeddedFont>
      <p:font typeface="Nunito Sans Expanded Light" charset="1" panose="00000000000000000000"/>
      <p:regular r:id="rId35"/>
    </p:embeddedFont>
    <p:embeddedFont>
      <p:font typeface="Nunito Sans Expanded Light Italics" charset="1" panose="00000000000000000000"/>
      <p:regular r:id="rId36"/>
    </p:embeddedFont>
    <p:embeddedFont>
      <p:font typeface="Nunito Sans Expanded Medium" charset="1" panose="00000000000000000000"/>
      <p:regular r:id="rId37"/>
    </p:embeddedFont>
    <p:embeddedFont>
      <p:font typeface="Nunito Sans Expanded Medium Italics" charset="1" panose="00000000000000000000"/>
      <p:regular r:id="rId38"/>
    </p:embeddedFont>
    <p:embeddedFont>
      <p:font typeface="Nunito Sans Expanded Semi-Bold" charset="1" panose="00000000000000000000"/>
      <p:regular r:id="rId39"/>
    </p:embeddedFont>
    <p:embeddedFont>
      <p:font typeface="Nunito Sans Expanded Semi-Bold Italics" charset="1" panose="00000000000000000000"/>
      <p:regular r:id="rId40"/>
    </p:embeddedFont>
    <p:embeddedFont>
      <p:font typeface="Nunito Sans Expanded Ultra-Bold" charset="1" panose="00000000000000000000"/>
      <p:regular r:id="rId41"/>
    </p:embeddedFont>
    <p:embeddedFont>
      <p:font typeface="Nunito Sans Expanded Ultra-Bold Italics" charset="1" panose="00000000000000000000"/>
      <p:regular r:id="rId42"/>
    </p:embeddedFont>
    <p:embeddedFont>
      <p:font typeface="Nunito Sans Expanded Heavy" charset="1" panose="00000000000000000000"/>
      <p:regular r:id="rId43"/>
    </p:embeddedFont>
    <p:embeddedFont>
      <p:font typeface="Nunito Sans Expanded Heavy Italics" charset="1" panose="0000000000000000000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00" Target="slides/slide56.xml" Type="http://schemas.openxmlformats.org/officeDocument/2006/relationships/slide"/><Relationship Id="rId101" Target="slides/slide57.xml" Type="http://schemas.openxmlformats.org/officeDocument/2006/relationships/slide"/><Relationship Id="rId102" Target="slides/slide58.xml" Type="http://schemas.openxmlformats.org/officeDocument/2006/relationships/slide"/><Relationship Id="rId103" Target="slides/slide59.xml" Type="http://schemas.openxmlformats.org/officeDocument/2006/relationships/slide"/><Relationship Id="rId104" Target="slides/slide60.xml" Type="http://schemas.openxmlformats.org/officeDocument/2006/relationships/slide"/><Relationship Id="rId105" Target="slides/slide61.xml" Type="http://schemas.openxmlformats.org/officeDocument/2006/relationships/slide"/><Relationship Id="rId106" Target="slides/slide62.xml" Type="http://schemas.openxmlformats.org/officeDocument/2006/relationships/slide"/><Relationship Id="rId107" Target="slides/slide63.xml" Type="http://schemas.openxmlformats.org/officeDocument/2006/relationships/slide"/><Relationship Id="rId108" Target="slides/slide64.xml" Type="http://schemas.openxmlformats.org/officeDocument/2006/relationships/slide"/><Relationship Id="rId109" Target="slides/slide65.xml" Type="http://schemas.openxmlformats.org/officeDocument/2006/relationships/slide"/><Relationship Id="rId11" Target="fonts/font11.fntdata" Type="http://schemas.openxmlformats.org/officeDocument/2006/relationships/font"/><Relationship Id="rId110" Target="slides/slide66.xml" Type="http://schemas.openxmlformats.org/officeDocument/2006/relationships/slide"/><Relationship Id="rId111" Target="slides/slide67.xml" Type="http://schemas.openxmlformats.org/officeDocument/2006/relationships/slide"/><Relationship Id="rId112" Target="slides/slide68.xml" Type="http://schemas.openxmlformats.org/officeDocument/2006/relationships/slide"/><Relationship Id="rId113" Target="slides/slide69.xml" Type="http://schemas.openxmlformats.org/officeDocument/2006/relationships/slide"/><Relationship Id="rId114" Target="slides/slide70.xml" Type="http://schemas.openxmlformats.org/officeDocument/2006/relationships/slide"/><Relationship Id="rId115" Target="slides/slide71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slides/slide1.xml" Type="http://schemas.openxmlformats.org/officeDocument/2006/relationships/slide"/><Relationship Id="rId46" Target="slides/slide2.xml" Type="http://schemas.openxmlformats.org/officeDocument/2006/relationships/slide"/><Relationship Id="rId47" Target="slides/slide3.xml" Type="http://schemas.openxmlformats.org/officeDocument/2006/relationships/slide"/><Relationship Id="rId48" Target="slides/slide4.xml" Type="http://schemas.openxmlformats.org/officeDocument/2006/relationships/slide"/><Relationship Id="rId49" Target="slides/slide5.xml" Type="http://schemas.openxmlformats.org/officeDocument/2006/relationships/slide"/><Relationship Id="rId5" Target="tableStyles.xml" Type="http://schemas.openxmlformats.org/officeDocument/2006/relationships/tableStyles"/><Relationship Id="rId50" Target="slides/slide6.xml" Type="http://schemas.openxmlformats.org/officeDocument/2006/relationships/slide"/><Relationship Id="rId51" Target="slides/slide7.xml" Type="http://schemas.openxmlformats.org/officeDocument/2006/relationships/slide"/><Relationship Id="rId52" Target="slides/slide8.xml" Type="http://schemas.openxmlformats.org/officeDocument/2006/relationships/slide"/><Relationship Id="rId53" Target="slides/slide9.xml" Type="http://schemas.openxmlformats.org/officeDocument/2006/relationships/slide"/><Relationship Id="rId54" Target="slides/slide10.xml" Type="http://schemas.openxmlformats.org/officeDocument/2006/relationships/slide"/><Relationship Id="rId55" Target="slides/slide11.xml" Type="http://schemas.openxmlformats.org/officeDocument/2006/relationships/slide"/><Relationship Id="rId56" Target="slides/slide12.xml" Type="http://schemas.openxmlformats.org/officeDocument/2006/relationships/slide"/><Relationship Id="rId57" Target="slides/slide13.xml" Type="http://schemas.openxmlformats.org/officeDocument/2006/relationships/slide"/><Relationship Id="rId58" Target="slides/slide14.xml" Type="http://schemas.openxmlformats.org/officeDocument/2006/relationships/slide"/><Relationship Id="rId59" Target="slides/slide15.xml" Type="http://schemas.openxmlformats.org/officeDocument/2006/relationships/slide"/><Relationship Id="rId6" Target="fonts/font6.fntdata" Type="http://schemas.openxmlformats.org/officeDocument/2006/relationships/font"/><Relationship Id="rId60" Target="slides/slide16.xml" Type="http://schemas.openxmlformats.org/officeDocument/2006/relationships/slide"/><Relationship Id="rId61" Target="slides/slide17.xml" Type="http://schemas.openxmlformats.org/officeDocument/2006/relationships/slide"/><Relationship Id="rId62" Target="slides/slide18.xml" Type="http://schemas.openxmlformats.org/officeDocument/2006/relationships/slide"/><Relationship Id="rId63" Target="slides/slide19.xml" Type="http://schemas.openxmlformats.org/officeDocument/2006/relationships/slide"/><Relationship Id="rId64" Target="slides/slide20.xml" Type="http://schemas.openxmlformats.org/officeDocument/2006/relationships/slide"/><Relationship Id="rId65" Target="slides/slide21.xml" Type="http://schemas.openxmlformats.org/officeDocument/2006/relationships/slide"/><Relationship Id="rId66" Target="slides/slide22.xml" Type="http://schemas.openxmlformats.org/officeDocument/2006/relationships/slide"/><Relationship Id="rId67" Target="slides/slide23.xml" Type="http://schemas.openxmlformats.org/officeDocument/2006/relationships/slide"/><Relationship Id="rId68" Target="slides/slide24.xml" Type="http://schemas.openxmlformats.org/officeDocument/2006/relationships/slide"/><Relationship Id="rId69" Target="slides/slide25.xml" Type="http://schemas.openxmlformats.org/officeDocument/2006/relationships/slide"/><Relationship Id="rId7" Target="fonts/font7.fntdata" Type="http://schemas.openxmlformats.org/officeDocument/2006/relationships/font"/><Relationship Id="rId70" Target="slides/slide26.xml" Type="http://schemas.openxmlformats.org/officeDocument/2006/relationships/slide"/><Relationship Id="rId71" Target="slides/slide27.xml" Type="http://schemas.openxmlformats.org/officeDocument/2006/relationships/slide"/><Relationship Id="rId72" Target="slides/slide28.xml" Type="http://schemas.openxmlformats.org/officeDocument/2006/relationships/slide"/><Relationship Id="rId73" Target="slides/slide29.xml" Type="http://schemas.openxmlformats.org/officeDocument/2006/relationships/slide"/><Relationship Id="rId74" Target="slides/slide30.xml" Type="http://schemas.openxmlformats.org/officeDocument/2006/relationships/slide"/><Relationship Id="rId75" Target="slides/slide31.xml" Type="http://schemas.openxmlformats.org/officeDocument/2006/relationships/slide"/><Relationship Id="rId76" Target="slides/slide32.xml" Type="http://schemas.openxmlformats.org/officeDocument/2006/relationships/slide"/><Relationship Id="rId77" Target="slides/slide33.xml" Type="http://schemas.openxmlformats.org/officeDocument/2006/relationships/slide"/><Relationship Id="rId78" Target="slides/slide34.xml" Type="http://schemas.openxmlformats.org/officeDocument/2006/relationships/slide"/><Relationship Id="rId79" Target="slides/slide35.xml" Type="http://schemas.openxmlformats.org/officeDocument/2006/relationships/slide"/><Relationship Id="rId8" Target="fonts/font8.fntdata" Type="http://schemas.openxmlformats.org/officeDocument/2006/relationships/font"/><Relationship Id="rId80" Target="slides/slide36.xml" Type="http://schemas.openxmlformats.org/officeDocument/2006/relationships/slide"/><Relationship Id="rId81" Target="slides/slide37.xml" Type="http://schemas.openxmlformats.org/officeDocument/2006/relationships/slide"/><Relationship Id="rId82" Target="slides/slide38.xml" Type="http://schemas.openxmlformats.org/officeDocument/2006/relationships/slide"/><Relationship Id="rId83" Target="slides/slide39.xml" Type="http://schemas.openxmlformats.org/officeDocument/2006/relationships/slide"/><Relationship Id="rId84" Target="slides/slide40.xml" Type="http://schemas.openxmlformats.org/officeDocument/2006/relationships/slide"/><Relationship Id="rId85" Target="slides/slide41.xml" Type="http://schemas.openxmlformats.org/officeDocument/2006/relationships/slide"/><Relationship Id="rId86" Target="slides/slide42.xml" Type="http://schemas.openxmlformats.org/officeDocument/2006/relationships/slide"/><Relationship Id="rId87" Target="slides/slide43.xml" Type="http://schemas.openxmlformats.org/officeDocument/2006/relationships/slide"/><Relationship Id="rId88" Target="slides/slide44.xml" Type="http://schemas.openxmlformats.org/officeDocument/2006/relationships/slide"/><Relationship Id="rId89" Target="slides/slide45.xml" Type="http://schemas.openxmlformats.org/officeDocument/2006/relationships/slide"/><Relationship Id="rId9" Target="fonts/font9.fntdata" Type="http://schemas.openxmlformats.org/officeDocument/2006/relationships/font"/><Relationship Id="rId90" Target="slides/slide46.xml" Type="http://schemas.openxmlformats.org/officeDocument/2006/relationships/slide"/><Relationship Id="rId91" Target="slides/slide47.xml" Type="http://schemas.openxmlformats.org/officeDocument/2006/relationships/slide"/><Relationship Id="rId92" Target="slides/slide48.xml" Type="http://schemas.openxmlformats.org/officeDocument/2006/relationships/slide"/><Relationship Id="rId93" Target="slides/slide49.xml" Type="http://schemas.openxmlformats.org/officeDocument/2006/relationships/slide"/><Relationship Id="rId94" Target="slides/slide50.xml" Type="http://schemas.openxmlformats.org/officeDocument/2006/relationships/slide"/><Relationship Id="rId95" Target="slides/slide51.xml" Type="http://schemas.openxmlformats.org/officeDocument/2006/relationships/slide"/><Relationship Id="rId96" Target="slides/slide52.xml" Type="http://schemas.openxmlformats.org/officeDocument/2006/relationships/slide"/><Relationship Id="rId97" Target="slides/slide53.xml" Type="http://schemas.openxmlformats.org/officeDocument/2006/relationships/slide"/><Relationship Id="rId98" Target="slides/slide54.xml" Type="http://schemas.openxmlformats.org/officeDocument/2006/relationships/slide"/><Relationship Id="rId99" Target="slides/slide55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9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4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6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7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2.jpe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8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9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2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43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44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4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46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47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48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49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50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51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52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53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54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5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8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56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57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58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59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60.pn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61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62.pn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63.pn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64.pn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6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8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66.pn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67.png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6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6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6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6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6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6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/Relationships>
</file>

<file path=ppt/slides/_rels/slide7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7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576611" y="8353252"/>
            <a:ext cx="19974273" cy="1420979"/>
            <a:chOff x="0" y="0"/>
            <a:chExt cx="5260714" cy="3742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260714" cy="374250"/>
            </a:xfrm>
            <a:custGeom>
              <a:avLst/>
              <a:gdLst/>
              <a:ahLst/>
              <a:cxnLst/>
              <a:rect r="r" b="b" t="t" l="l"/>
              <a:pathLst>
                <a:path h="374250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374250"/>
                  </a:lnTo>
                  <a:lnTo>
                    <a:pt x="0" y="374250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260714" cy="412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116949" y="1896628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399945" y="6010601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21691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711701" y="5143500"/>
            <a:ext cx="2884987" cy="2715282"/>
          </a:xfrm>
          <a:custGeom>
            <a:avLst/>
            <a:gdLst/>
            <a:ahLst/>
            <a:cxnLst/>
            <a:rect r="r" b="b" t="t" l="l"/>
            <a:pathLst>
              <a:path h="2715282" w="2884987">
                <a:moveTo>
                  <a:pt x="0" y="0"/>
                </a:moveTo>
                <a:lnTo>
                  <a:pt x="2884987" y="0"/>
                </a:lnTo>
                <a:lnTo>
                  <a:pt x="2884987" y="2715282"/>
                </a:lnTo>
                <a:lnTo>
                  <a:pt x="0" y="27152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382572" y="343309"/>
            <a:ext cx="13412577" cy="1396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4"/>
              </a:lnSpc>
            </a:pPr>
            <a:r>
              <a:rPr lang="en-US" sz="4002">
                <a:solidFill>
                  <a:srgbClr val="000000"/>
                </a:solidFill>
                <a:latin typeface="Nunito Bold"/>
              </a:rPr>
              <a:t>SMT.TANUBEN &amp; DR MANUBHAI TRIVEDI COLLEGE OF INFORMATION SCIENCE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1846" y="7573032"/>
            <a:ext cx="557789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Prof | Nikisha Mithaiwala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02053" y="8759795"/>
            <a:ext cx="14649159" cy="541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59"/>
              </a:lnSpc>
            </a:pPr>
            <a:r>
              <a:rPr lang="en-US" sz="3113">
                <a:solidFill>
                  <a:srgbClr val="000000"/>
                </a:solidFill>
                <a:latin typeface="Nunito"/>
              </a:rPr>
              <a:t>Presented By-Bendre Pratiksha(1893),Uma Chaudhary(1861),Prasad Anjali(1938)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241674" y="1973506"/>
            <a:ext cx="11804652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unito"/>
              </a:rPr>
              <a:t>AFFILIATED TO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unito"/>
              </a:rPr>
              <a:t>VEER NARMAD SOUTH GUJARAT UNIVERSITY SURAT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530634" y="3310616"/>
            <a:ext cx="7247120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unito"/>
              </a:rPr>
              <a:t>YEAR :2023-24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unito"/>
              </a:rPr>
              <a:t>PROJECT  REPORT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Nunito"/>
              </a:rPr>
              <a:t>“E-Notes Management System”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361476" y="981230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164267" y="687305"/>
            <a:ext cx="10078055" cy="1730229"/>
            <a:chOff x="0" y="0"/>
            <a:chExt cx="265430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54303" cy="455698"/>
            </a:xfrm>
            <a:custGeom>
              <a:avLst/>
              <a:gdLst/>
              <a:ahLst/>
              <a:cxnLst/>
              <a:rect r="r" b="b" t="t" l="l"/>
              <a:pathLst>
                <a:path h="455698" w="2654303">
                  <a:moveTo>
                    <a:pt x="0" y="0"/>
                  </a:moveTo>
                  <a:lnTo>
                    <a:pt x="2654303" y="0"/>
                  </a:lnTo>
                  <a:lnTo>
                    <a:pt x="265430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5430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525619" cy="963987"/>
            <a:chOff x="0" y="0"/>
            <a:chExt cx="5142550" cy="2538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142550" cy="253890"/>
            </a:xfrm>
            <a:custGeom>
              <a:avLst/>
              <a:gdLst/>
              <a:ahLst/>
              <a:cxnLst/>
              <a:rect r="r" b="b" t="t" l="l"/>
              <a:pathLst>
                <a:path h="253890" w="5142550">
                  <a:moveTo>
                    <a:pt x="0" y="0"/>
                  </a:moveTo>
                  <a:lnTo>
                    <a:pt x="5142550" y="0"/>
                  </a:lnTo>
                  <a:lnTo>
                    <a:pt x="5142550" y="253890"/>
                  </a:lnTo>
                  <a:lnTo>
                    <a:pt x="0" y="253890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142550" cy="2919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590398" y="6983167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496518" y="2583525"/>
            <a:ext cx="11964695" cy="2024035"/>
          </a:xfrm>
          <a:custGeom>
            <a:avLst/>
            <a:gdLst/>
            <a:ahLst/>
            <a:cxnLst/>
            <a:rect r="r" b="b" t="t" l="l"/>
            <a:pathLst>
              <a:path h="2024035" w="11964695">
                <a:moveTo>
                  <a:pt x="0" y="0"/>
                </a:moveTo>
                <a:lnTo>
                  <a:pt x="11964695" y="0"/>
                </a:lnTo>
                <a:lnTo>
                  <a:pt x="11964695" y="2024035"/>
                </a:lnTo>
                <a:lnTo>
                  <a:pt x="0" y="20240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2964" r="0" b="-2964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496518" y="4769485"/>
            <a:ext cx="11969366" cy="2246180"/>
          </a:xfrm>
          <a:custGeom>
            <a:avLst/>
            <a:gdLst/>
            <a:ahLst/>
            <a:cxnLst/>
            <a:rect r="r" b="b" t="t" l="l"/>
            <a:pathLst>
              <a:path h="2246180" w="11969366">
                <a:moveTo>
                  <a:pt x="0" y="0"/>
                </a:moveTo>
                <a:lnTo>
                  <a:pt x="11969366" y="0"/>
                </a:lnTo>
                <a:lnTo>
                  <a:pt x="11969366" y="2246181"/>
                </a:lnTo>
                <a:lnTo>
                  <a:pt x="0" y="224618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426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690250" y="881140"/>
            <a:ext cx="10907501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TOOLS &amp; TECHNOLOGY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38190" y="2042493"/>
            <a:ext cx="4769472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Canva Sans Bold"/>
              </a:rPr>
              <a:t>Developer Site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148988" y="9665073"/>
            <a:ext cx="7759716" cy="56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Canva Sans"/>
              </a:rPr>
              <a:t>3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003531" y="687305"/>
            <a:ext cx="10292369" cy="1730229"/>
            <a:chOff x="0" y="0"/>
            <a:chExt cx="2710747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10748" cy="455698"/>
            </a:xfrm>
            <a:custGeom>
              <a:avLst/>
              <a:gdLst/>
              <a:ahLst/>
              <a:cxnLst/>
              <a:rect r="r" b="b" t="t" l="l"/>
              <a:pathLst>
                <a:path h="455698" w="2710748">
                  <a:moveTo>
                    <a:pt x="0" y="0"/>
                  </a:moveTo>
                  <a:lnTo>
                    <a:pt x="2710748" y="0"/>
                  </a:lnTo>
                  <a:lnTo>
                    <a:pt x="2710748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10747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525619" cy="963987"/>
            <a:chOff x="0" y="0"/>
            <a:chExt cx="5142550" cy="2538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142550" cy="253890"/>
            </a:xfrm>
            <a:custGeom>
              <a:avLst/>
              <a:gdLst/>
              <a:ahLst/>
              <a:cxnLst/>
              <a:rect r="r" b="b" t="t" l="l"/>
              <a:pathLst>
                <a:path h="253890" w="5142550">
                  <a:moveTo>
                    <a:pt x="0" y="0"/>
                  </a:moveTo>
                  <a:lnTo>
                    <a:pt x="5142550" y="0"/>
                  </a:lnTo>
                  <a:lnTo>
                    <a:pt x="5142550" y="253890"/>
                  </a:lnTo>
                  <a:lnTo>
                    <a:pt x="0" y="253890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142550" cy="2919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590398" y="6983167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496518" y="2583525"/>
            <a:ext cx="11964695" cy="2024035"/>
          </a:xfrm>
          <a:custGeom>
            <a:avLst/>
            <a:gdLst/>
            <a:ahLst/>
            <a:cxnLst/>
            <a:rect r="r" b="b" t="t" l="l"/>
            <a:pathLst>
              <a:path h="2024035" w="11964695">
                <a:moveTo>
                  <a:pt x="0" y="0"/>
                </a:moveTo>
                <a:lnTo>
                  <a:pt x="11964695" y="0"/>
                </a:lnTo>
                <a:lnTo>
                  <a:pt x="11964695" y="2024035"/>
                </a:lnTo>
                <a:lnTo>
                  <a:pt x="0" y="20240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2964" r="0" b="-2964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491847" y="5143500"/>
            <a:ext cx="11969366" cy="2289792"/>
          </a:xfrm>
          <a:custGeom>
            <a:avLst/>
            <a:gdLst/>
            <a:ahLst/>
            <a:cxnLst/>
            <a:rect r="r" b="b" t="t" l="l"/>
            <a:pathLst>
              <a:path h="2289792" w="11969366">
                <a:moveTo>
                  <a:pt x="0" y="0"/>
                </a:moveTo>
                <a:lnTo>
                  <a:pt x="11969366" y="0"/>
                </a:lnTo>
                <a:lnTo>
                  <a:pt x="11969366" y="2289792"/>
                </a:lnTo>
                <a:lnTo>
                  <a:pt x="0" y="22897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690250" y="881140"/>
            <a:ext cx="10907501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TOOLS &amp; TECHNOLOGY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38190" y="2042493"/>
            <a:ext cx="4769472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Canva Sans Bold"/>
              </a:rPr>
              <a:t>Server Site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148988" y="9665073"/>
            <a:ext cx="7759716" cy="56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Canva Sans"/>
              </a:rPr>
              <a:t>4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274726" cy="17761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</a:p>
            <a:p>
              <a:pPr algn="ctr">
                <a:lnSpc>
                  <a:spcPts val="391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137477" y="687305"/>
            <a:ext cx="10024477" cy="1730229"/>
            <a:chOff x="0" y="0"/>
            <a:chExt cx="2640191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640192" cy="455698"/>
            </a:xfrm>
            <a:custGeom>
              <a:avLst/>
              <a:gdLst/>
              <a:ahLst/>
              <a:cxnLst/>
              <a:rect r="r" b="b" t="t" l="l"/>
              <a:pathLst>
                <a:path h="455698" w="2640192">
                  <a:moveTo>
                    <a:pt x="0" y="0"/>
                  </a:moveTo>
                  <a:lnTo>
                    <a:pt x="2640192" y="0"/>
                  </a:lnTo>
                  <a:lnTo>
                    <a:pt x="2640192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640191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7835911" cy="957575"/>
            <a:chOff x="0" y="0"/>
            <a:chExt cx="4697524" cy="25220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697524" cy="252201"/>
            </a:xfrm>
            <a:custGeom>
              <a:avLst/>
              <a:gdLst/>
              <a:ahLst/>
              <a:cxnLst/>
              <a:rect r="r" b="b" t="t" l="l"/>
              <a:pathLst>
                <a:path h="252201" w="4697524">
                  <a:moveTo>
                    <a:pt x="0" y="0"/>
                  </a:moveTo>
                  <a:lnTo>
                    <a:pt x="4697524" y="0"/>
                  </a:lnTo>
                  <a:lnTo>
                    <a:pt x="4697524" y="252201"/>
                  </a:lnTo>
                  <a:lnTo>
                    <a:pt x="0" y="252201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697524" cy="290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590398" y="6983167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142777" y="3856887"/>
            <a:ext cx="3082201" cy="3082201"/>
          </a:xfrm>
          <a:custGeom>
            <a:avLst/>
            <a:gdLst/>
            <a:ahLst/>
            <a:cxnLst/>
            <a:rect r="r" b="b" t="t" l="l"/>
            <a:pathLst>
              <a:path h="3082201" w="3082201">
                <a:moveTo>
                  <a:pt x="0" y="0"/>
                </a:moveTo>
                <a:lnTo>
                  <a:pt x="3082201" y="0"/>
                </a:lnTo>
                <a:lnTo>
                  <a:pt x="3082201" y="3082201"/>
                </a:lnTo>
                <a:lnTo>
                  <a:pt x="0" y="30822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011317" y="3962799"/>
            <a:ext cx="2870377" cy="2870377"/>
          </a:xfrm>
          <a:custGeom>
            <a:avLst/>
            <a:gdLst/>
            <a:ahLst/>
            <a:cxnLst/>
            <a:rect r="r" b="b" t="t" l="l"/>
            <a:pathLst>
              <a:path h="2870377" w="2870377">
                <a:moveTo>
                  <a:pt x="0" y="0"/>
                </a:moveTo>
                <a:lnTo>
                  <a:pt x="2870377" y="0"/>
                </a:lnTo>
                <a:lnTo>
                  <a:pt x="2870377" y="2870377"/>
                </a:lnTo>
                <a:lnTo>
                  <a:pt x="0" y="28703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690250" y="881140"/>
            <a:ext cx="10907501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TOOLS &amp; TECHNOLOGY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429490" y="1973506"/>
            <a:ext cx="2653124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Canva Sans Bold"/>
              </a:rPr>
              <a:t>Client Site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29097" y="2948595"/>
            <a:ext cx="1359012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Any web browser like internet Explorer,google chrome and Mozilla Firefox etc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148988" y="9665073"/>
            <a:ext cx="7759716" cy="56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Canva Sans"/>
              </a:rPr>
              <a:t>4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80975"/>
              <a:ext cx="4274726" cy="18999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5393"/>
                </a:lnSpc>
              </a:pPr>
            </a:p>
            <a:p>
              <a:pPr>
                <a:lnSpc>
                  <a:spcPts val="5393"/>
                </a:lnSpc>
              </a:pPr>
            </a:p>
            <a:p>
              <a:pPr marL="626104" indent="-313052" lvl="1">
                <a:lnSpc>
                  <a:spcPts val="5393"/>
                </a:lnSpc>
                <a:buFont typeface="Arial"/>
                <a:buChar char="•"/>
              </a:pPr>
              <a:r>
                <a:rPr lang="en-US" sz="2899">
                  <a:solidFill>
                    <a:srgbClr val="000000"/>
                  </a:solidFill>
                  <a:latin typeface="Canva Sans"/>
                </a:rPr>
                <a:t>In the existing system the students need to manage notetaking can be viewed as recording information by hand on paper using pen and paper method(P&amp;P)</a:t>
              </a:r>
            </a:p>
            <a:p>
              <a:pPr marL="626104" indent="-313052" lvl="1">
                <a:lnSpc>
                  <a:spcPts val="5393"/>
                </a:lnSpc>
                <a:buFont typeface="Arial"/>
                <a:buChar char="•"/>
              </a:pPr>
              <a:r>
                <a:rPr lang="en-US" sz="2899">
                  <a:solidFill>
                    <a:srgbClr val="000000"/>
                  </a:solidFill>
                  <a:latin typeface="Canva Sans"/>
                </a:rPr>
                <a:t> Make Time for Note taking Activities</a:t>
              </a:r>
            </a:p>
            <a:p>
              <a:pPr marL="626104" indent="-313052" lvl="1">
                <a:lnSpc>
                  <a:spcPts val="5393"/>
                </a:lnSpc>
                <a:buFont typeface="Arial"/>
                <a:buChar char="•"/>
              </a:pPr>
              <a:r>
                <a:rPr lang="en-US" sz="2899">
                  <a:solidFill>
                    <a:srgbClr val="000000"/>
                  </a:solidFill>
                  <a:latin typeface="Canva Sans"/>
                </a:rPr>
                <a:t>You can’t write down every word</a:t>
              </a:r>
            </a:p>
            <a:p>
              <a:pPr marL="626104" indent="-313052" lvl="1">
                <a:lnSpc>
                  <a:spcPts val="5393"/>
                </a:lnSpc>
                <a:buFont typeface="Arial"/>
                <a:buChar char="•"/>
              </a:pPr>
              <a:r>
                <a:rPr lang="en-US" sz="2899">
                  <a:solidFill>
                    <a:srgbClr val="000000"/>
                  </a:solidFill>
                  <a:latin typeface="Canva Sans"/>
                </a:rPr>
                <a:t>Pay Attention: it’s very easy to start daydreaming during lectures and miss an important point</a:t>
              </a:r>
            </a:p>
            <a:p>
              <a:pPr algn="ctr" marL="626104" indent="-313052" lvl="1">
                <a:lnSpc>
                  <a:spcPts val="5393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978276" y="687305"/>
            <a:ext cx="8358236" cy="1730229"/>
            <a:chOff x="0" y="0"/>
            <a:chExt cx="2201346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01346" cy="455698"/>
            </a:xfrm>
            <a:custGeom>
              <a:avLst/>
              <a:gdLst/>
              <a:ahLst/>
              <a:cxnLst/>
              <a:rect r="r" b="b" t="t" l="l"/>
              <a:pathLst>
                <a:path h="455698" w="2201346">
                  <a:moveTo>
                    <a:pt x="0" y="0"/>
                  </a:moveTo>
                  <a:lnTo>
                    <a:pt x="2201346" y="0"/>
                  </a:lnTo>
                  <a:lnTo>
                    <a:pt x="2201346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201346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8628311" cy="963987"/>
            <a:chOff x="0" y="0"/>
            <a:chExt cx="4906222" cy="2538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906222" cy="253890"/>
            </a:xfrm>
            <a:custGeom>
              <a:avLst/>
              <a:gdLst/>
              <a:ahLst/>
              <a:cxnLst/>
              <a:rect r="r" b="b" t="t" l="l"/>
              <a:pathLst>
                <a:path h="253890" w="4906222">
                  <a:moveTo>
                    <a:pt x="0" y="0"/>
                  </a:moveTo>
                  <a:lnTo>
                    <a:pt x="4906222" y="0"/>
                  </a:lnTo>
                  <a:lnTo>
                    <a:pt x="4906222" y="253890"/>
                  </a:lnTo>
                  <a:lnTo>
                    <a:pt x="0" y="253890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906222" cy="2919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543721" y="904875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ANALYSIS REPORT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590398" y="6983167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2360384"/>
            <a:ext cx="4110312" cy="521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Canva Sans Bold"/>
              </a:rPr>
              <a:t>Current System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48988" y="9665073"/>
            <a:ext cx="7759716" cy="56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Canva Sans"/>
              </a:rPr>
              <a:t>5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3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80975"/>
              <a:ext cx="4274726" cy="18999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626104" indent="-313052" lvl="1">
                <a:lnSpc>
                  <a:spcPts val="5393"/>
                </a:lnSpc>
                <a:buFont typeface="Arial"/>
                <a:buChar char="•"/>
              </a:pPr>
              <a:r>
                <a:rPr lang="en-US" sz="2899">
                  <a:solidFill>
                    <a:srgbClr val="FFFFFF"/>
                  </a:solidFill>
                  <a:latin typeface="Canva Sans"/>
                </a:rPr>
                <a:t>fvv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687305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543721" y="904875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ANALYSIS REPORT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590398" y="6983167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441617" y="3239811"/>
            <a:ext cx="15404766" cy="4586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27218" indent="-263609" lvl="1">
              <a:lnSpc>
                <a:spcPts val="4615"/>
              </a:lnSpc>
              <a:buFont typeface="Arial"/>
              <a:buChar char="•"/>
            </a:pPr>
            <a:r>
              <a:rPr lang="en-US" sz="2441">
                <a:solidFill>
                  <a:srgbClr val="000000"/>
                </a:solidFill>
                <a:latin typeface="Canva Sans"/>
              </a:rPr>
              <a:t>Physical notes are often confined to the location of their creation, making them difficult to access if lost or forgotten.</a:t>
            </a:r>
          </a:p>
          <a:p>
            <a:pPr marL="527218" indent="-263609" lvl="1">
              <a:lnSpc>
                <a:spcPts val="4615"/>
              </a:lnSpc>
              <a:buFont typeface="Arial"/>
              <a:buChar char="•"/>
            </a:pPr>
            <a:r>
              <a:rPr lang="en-US" sz="2441">
                <a:solidFill>
                  <a:srgbClr val="000000"/>
                </a:solidFill>
                <a:latin typeface="Canva Sans"/>
              </a:rPr>
              <a:t>Maintaining a systematic structure becomes more complex with increasing note volume. </a:t>
            </a:r>
          </a:p>
          <a:p>
            <a:pPr marL="527218" indent="-263609" lvl="1">
              <a:lnSpc>
                <a:spcPts val="4615"/>
              </a:lnSpc>
              <a:buFont typeface="Arial"/>
              <a:buChar char="•"/>
            </a:pPr>
            <a:r>
              <a:rPr lang="en-US" sz="2441">
                <a:solidFill>
                  <a:srgbClr val="000000"/>
                </a:solidFill>
                <a:latin typeface="Canva Sans"/>
              </a:rPr>
              <a:t>Physical notebooks can be lost, damaged, or destroyed, putting important information at risk.</a:t>
            </a:r>
          </a:p>
          <a:p>
            <a:pPr marL="527218" indent="-263609" lvl="1">
              <a:lnSpc>
                <a:spcPts val="4615"/>
              </a:lnSpc>
              <a:buFont typeface="Arial"/>
              <a:buChar char="•"/>
            </a:pPr>
            <a:r>
              <a:rPr lang="en-US" sz="2441">
                <a:solidFill>
                  <a:srgbClr val="000000"/>
                </a:solidFill>
                <a:latin typeface="Canva Sans"/>
              </a:rPr>
              <a:t>Sharing handwritten notes is less convenient than digital alternatives, making collaborative work more challenging.</a:t>
            </a:r>
          </a:p>
          <a:p>
            <a:pPr marL="527218" indent="-263609" lvl="1">
              <a:lnSpc>
                <a:spcPts val="4615"/>
              </a:lnSpc>
              <a:buFont typeface="Arial"/>
              <a:buChar char="•"/>
            </a:pPr>
            <a:r>
              <a:rPr lang="en-US" sz="2441">
                <a:solidFill>
                  <a:srgbClr val="000000"/>
                </a:solidFill>
                <a:latin typeface="Canva Sans"/>
              </a:rPr>
              <a:t> Manual note-taking struggles with integrating multimedia elements.</a:t>
            </a:r>
          </a:p>
          <a:p>
            <a:pPr marL="527218" indent="-263609" lvl="1">
              <a:lnSpc>
                <a:spcPts val="4615"/>
              </a:lnSpc>
              <a:buFont typeface="Arial"/>
              <a:buChar char="•"/>
            </a:pPr>
            <a:r>
              <a:rPr lang="en-US" sz="2441">
                <a:solidFill>
                  <a:srgbClr val="000000"/>
                </a:solidFill>
                <a:latin typeface="Canva Sans"/>
              </a:rPr>
              <a:t>Handwritten notes may be more susceptible to unauthorized access, loss, or theft.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89435" y="2511726"/>
            <a:ext cx="5836381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Canva Sans Bold"/>
              </a:rPr>
              <a:t>Drawback Of Current System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148988" y="9665073"/>
            <a:ext cx="7759716" cy="56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Canva Sans"/>
              </a:rPr>
              <a:t>6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80975"/>
              <a:ext cx="4274726" cy="18999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626104" indent="-313052" lvl="1">
                <a:lnSpc>
                  <a:spcPts val="5393"/>
                </a:lnSpc>
                <a:buFont typeface="Arial"/>
                <a:buChar char="•"/>
              </a:pPr>
              <a:r>
                <a:rPr lang="en-US" sz="2899">
                  <a:solidFill>
                    <a:srgbClr val="FFFFFF"/>
                  </a:solidFill>
                  <a:latin typeface="Canva Sans"/>
                </a:rPr>
                <a:t>fvv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687305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543721" y="904875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ANALYSIS REPORT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590398" y="6983167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832614" y="2274659"/>
            <a:ext cx="13619485" cy="4763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1"/>
              </a:lnSpc>
            </a:pPr>
          </a:p>
          <a:p>
            <a:pPr>
              <a:lnSpc>
                <a:spcPts val="3811"/>
              </a:lnSpc>
            </a:pPr>
          </a:p>
          <a:p>
            <a:pPr marL="435344" indent="-217672" lvl="1">
              <a:lnSpc>
                <a:spcPts val="3811"/>
              </a:lnSpc>
              <a:buFont typeface="Arial"/>
              <a:buChar char="•"/>
            </a:pPr>
            <a:r>
              <a:rPr lang="en-US" sz="2016">
                <a:solidFill>
                  <a:srgbClr val="000000"/>
                </a:solidFill>
                <a:latin typeface="Canva Sans"/>
              </a:rPr>
              <a:t>User should be able to Login Website based on their role as a Faculty or Student</a:t>
            </a:r>
          </a:p>
          <a:p>
            <a:pPr marL="435344" indent="-217672" lvl="1">
              <a:lnSpc>
                <a:spcPts val="3811"/>
              </a:lnSpc>
              <a:buFont typeface="Arial"/>
              <a:buChar char="•"/>
            </a:pPr>
            <a:r>
              <a:rPr lang="en-US" sz="2016">
                <a:solidFill>
                  <a:srgbClr val="000000"/>
                </a:solidFill>
                <a:latin typeface="Canva Sans"/>
              </a:rPr>
              <a:t>Faculty can upload Notes as pdf,doc,videos </a:t>
            </a:r>
          </a:p>
          <a:p>
            <a:pPr marL="435344" indent="-217672" lvl="1">
              <a:lnSpc>
                <a:spcPts val="3811"/>
              </a:lnSpc>
              <a:buFont typeface="Arial"/>
              <a:buChar char="•"/>
            </a:pPr>
            <a:r>
              <a:rPr lang="en-US" sz="2016">
                <a:solidFill>
                  <a:srgbClr val="000000"/>
                </a:solidFill>
                <a:latin typeface="Canva Sans"/>
              </a:rPr>
              <a:t>Faculty can view Notes and Download notes</a:t>
            </a:r>
          </a:p>
          <a:p>
            <a:pPr marL="435344" indent="-217672" lvl="1">
              <a:lnSpc>
                <a:spcPts val="3811"/>
              </a:lnSpc>
              <a:buFont typeface="Arial"/>
              <a:buChar char="•"/>
            </a:pPr>
            <a:r>
              <a:rPr lang="en-US" sz="2016">
                <a:solidFill>
                  <a:srgbClr val="000000"/>
                </a:solidFill>
                <a:latin typeface="Canva Sans"/>
              </a:rPr>
              <a:t>Faculty can upload Assignement</a:t>
            </a:r>
          </a:p>
          <a:p>
            <a:pPr marL="435344" indent="-217672" lvl="1">
              <a:lnSpc>
                <a:spcPts val="3811"/>
              </a:lnSpc>
              <a:buFont typeface="Arial"/>
              <a:buChar char="•"/>
            </a:pPr>
            <a:r>
              <a:rPr lang="en-US" sz="2016">
                <a:solidFill>
                  <a:srgbClr val="000000"/>
                </a:solidFill>
                <a:latin typeface="Canva Sans"/>
              </a:rPr>
              <a:t>Faculty can view Assignment</a:t>
            </a:r>
          </a:p>
          <a:p>
            <a:pPr marL="435344" indent="-217672" lvl="1">
              <a:lnSpc>
                <a:spcPts val="3811"/>
              </a:lnSpc>
              <a:buFont typeface="Arial"/>
              <a:buChar char="•"/>
            </a:pPr>
            <a:r>
              <a:rPr lang="en-US" sz="2016">
                <a:solidFill>
                  <a:srgbClr val="000000"/>
                </a:solidFill>
                <a:latin typeface="Canva Sans"/>
              </a:rPr>
              <a:t>Faculty can view Assignment Completion by Student</a:t>
            </a:r>
          </a:p>
          <a:p>
            <a:pPr marL="435344" indent="-217672" lvl="1">
              <a:lnSpc>
                <a:spcPts val="3811"/>
              </a:lnSpc>
              <a:buFont typeface="Arial"/>
              <a:buChar char="•"/>
            </a:pPr>
            <a:r>
              <a:rPr lang="en-US" sz="2016">
                <a:solidFill>
                  <a:srgbClr val="000000"/>
                </a:solidFill>
                <a:latin typeface="Canva Sans"/>
              </a:rPr>
              <a:t>Faculty can Approve and Reject Assignement Completion</a:t>
            </a:r>
          </a:p>
          <a:p>
            <a:pPr marL="435344" indent="-217672" lvl="1">
              <a:lnSpc>
                <a:spcPts val="3811"/>
              </a:lnSpc>
              <a:buFont typeface="Arial"/>
              <a:buChar char="•"/>
            </a:pPr>
            <a:r>
              <a:rPr lang="en-US" sz="2016">
                <a:solidFill>
                  <a:srgbClr val="000000"/>
                </a:solidFill>
                <a:latin typeface="Canva Sans"/>
              </a:rPr>
              <a:t>Faculty can have functionality like comment system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89435" y="2511726"/>
            <a:ext cx="5836381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Canva Sans Bold"/>
              </a:rPr>
              <a:t>Requirement specification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148988" y="9665073"/>
            <a:ext cx="7759716" cy="56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Canva Sans"/>
              </a:rPr>
              <a:t>7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80975"/>
              <a:ext cx="4274726" cy="18999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626104" indent="-313052" lvl="1">
                <a:lnSpc>
                  <a:spcPts val="5393"/>
                </a:lnSpc>
                <a:buFont typeface="Arial"/>
                <a:buChar char="•"/>
              </a:pPr>
              <a:r>
                <a:rPr lang="en-US" sz="2899">
                  <a:solidFill>
                    <a:srgbClr val="FFFFFF"/>
                  </a:solidFill>
                  <a:latin typeface="Canva Sans"/>
                </a:rPr>
                <a:t>fvv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687305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</a:rPr>
                <a:t>5</a:t>
              </a: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543721" y="904875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ANALYSIS REPORT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590398" y="6983167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441617" y="2843197"/>
            <a:ext cx="14443135" cy="559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26"/>
              </a:lnSpc>
            </a:pPr>
          </a:p>
          <a:p>
            <a:pPr marL="425706" indent="-212853" lvl="1">
              <a:lnSpc>
                <a:spcPts val="3726"/>
              </a:lnSpc>
              <a:buFont typeface="Arial"/>
              <a:buChar char="•"/>
            </a:pPr>
            <a:r>
              <a:rPr lang="en-US" sz="1971">
                <a:solidFill>
                  <a:srgbClr val="000000"/>
                </a:solidFill>
                <a:latin typeface="Canva Sans"/>
              </a:rPr>
              <a:t>Faculty can view student based on their status like online or offline</a:t>
            </a:r>
          </a:p>
          <a:p>
            <a:pPr marL="425706" indent="-212853" lvl="1">
              <a:lnSpc>
                <a:spcPts val="3726"/>
              </a:lnSpc>
              <a:buFont typeface="Arial"/>
              <a:buChar char="•"/>
            </a:pPr>
            <a:r>
              <a:rPr lang="en-US" sz="1971">
                <a:solidFill>
                  <a:srgbClr val="000000"/>
                </a:solidFill>
                <a:latin typeface="Canva Sans"/>
              </a:rPr>
              <a:t> Faculty should be able to logout from the website </a:t>
            </a:r>
          </a:p>
          <a:p>
            <a:pPr marL="425706" indent="-212853" lvl="1">
              <a:lnSpc>
                <a:spcPts val="3726"/>
              </a:lnSpc>
              <a:buFont typeface="Arial"/>
              <a:buChar char="•"/>
            </a:pPr>
            <a:r>
              <a:rPr lang="en-US" sz="1971">
                <a:solidFill>
                  <a:srgbClr val="000000"/>
                </a:solidFill>
                <a:latin typeface="Canva Sans"/>
              </a:rPr>
              <a:t> Student should be able to  login in website</a:t>
            </a:r>
          </a:p>
          <a:p>
            <a:pPr marL="425706" indent="-212853" lvl="1">
              <a:lnSpc>
                <a:spcPts val="3726"/>
              </a:lnSpc>
              <a:buFont typeface="Arial"/>
              <a:buChar char="•"/>
            </a:pPr>
            <a:r>
              <a:rPr lang="en-US" sz="1971">
                <a:solidFill>
                  <a:srgbClr val="000000"/>
                </a:solidFill>
                <a:latin typeface="Canva Sans"/>
              </a:rPr>
              <a:t> Student can view Notes and Download notes</a:t>
            </a:r>
          </a:p>
          <a:p>
            <a:pPr marL="425706" indent="-212853" lvl="1">
              <a:lnSpc>
                <a:spcPts val="3726"/>
              </a:lnSpc>
              <a:buFont typeface="Arial"/>
              <a:buChar char="•"/>
            </a:pPr>
            <a:r>
              <a:rPr lang="en-US" sz="1971">
                <a:solidFill>
                  <a:srgbClr val="000000"/>
                </a:solidFill>
                <a:latin typeface="Canva Sans"/>
              </a:rPr>
              <a:t> Student can upload Assignment </a:t>
            </a:r>
          </a:p>
          <a:p>
            <a:pPr marL="425706" indent="-212853" lvl="1">
              <a:lnSpc>
                <a:spcPts val="3726"/>
              </a:lnSpc>
              <a:buFont typeface="Arial"/>
              <a:buChar char="•"/>
            </a:pPr>
            <a:r>
              <a:rPr lang="en-US" sz="1971">
                <a:solidFill>
                  <a:srgbClr val="000000"/>
                </a:solidFill>
                <a:latin typeface="Canva Sans"/>
              </a:rPr>
              <a:t> Student view classmates based on their status like online or offline</a:t>
            </a:r>
          </a:p>
          <a:p>
            <a:pPr marL="425706" indent="-212853" lvl="1">
              <a:lnSpc>
                <a:spcPts val="3726"/>
              </a:lnSpc>
              <a:buFont typeface="Arial"/>
              <a:buChar char="•"/>
            </a:pPr>
            <a:r>
              <a:rPr lang="en-US" sz="1971">
                <a:solidFill>
                  <a:srgbClr val="000000"/>
                </a:solidFill>
                <a:latin typeface="Canva Sans"/>
              </a:rPr>
              <a:t> Student can have functionality like  comment system</a:t>
            </a:r>
          </a:p>
          <a:p>
            <a:pPr marL="425706" indent="-212853" lvl="1">
              <a:lnSpc>
                <a:spcPts val="3726"/>
              </a:lnSpc>
              <a:buFont typeface="Arial"/>
              <a:buChar char="•"/>
            </a:pPr>
            <a:r>
              <a:rPr lang="en-US" sz="1971">
                <a:solidFill>
                  <a:srgbClr val="000000"/>
                </a:solidFill>
                <a:latin typeface="Canva Sans"/>
              </a:rPr>
              <a:t> Student should be able to logout</a:t>
            </a:r>
          </a:p>
          <a:p>
            <a:pPr marL="425706" indent="-212853" lvl="1">
              <a:lnSpc>
                <a:spcPts val="3726"/>
              </a:lnSpc>
              <a:buFont typeface="Arial"/>
              <a:buChar char="•"/>
            </a:pPr>
            <a:r>
              <a:rPr lang="en-US" sz="1971">
                <a:solidFill>
                  <a:srgbClr val="000000"/>
                </a:solidFill>
                <a:latin typeface="Canva Sans"/>
              </a:rPr>
              <a:t> Admin should be able to login</a:t>
            </a:r>
          </a:p>
          <a:p>
            <a:pPr marL="425706" indent="-212853" lvl="1">
              <a:lnSpc>
                <a:spcPts val="3726"/>
              </a:lnSpc>
              <a:buFont typeface="Arial"/>
              <a:buChar char="•"/>
            </a:pPr>
            <a:r>
              <a:rPr lang="en-US" sz="1971">
                <a:solidFill>
                  <a:srgbClr val="000000"/>
                </a:solidFill>
                <a:latin typeface="Canva Sans"/>
              </a:rPr>
              <a:t> Admin should be able to  manage everything like subject, Student, Faculty</a:t>
            </a:r>
          </a:p>
          <a:p>
            <a:pPr>
              <a:lnSpc>
                <a:spcPts val="3726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189435" y="2511726"/>
            <a:ext cx="5836381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Canva Sans Bold"/>
              </a:rPr>
              <a:t>Requirement specification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148988" y="9665073"/>
            <a:ext cx="7759716" cy="56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Canva Sans"/>
              </a:rPr>
              <a:t>8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80975"/>
              <a:ext cx="4274726" cy="18999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626104" indent="-313052" lvl="1">
                <a:lnSpc>
                  <a:spcPts val="5393"/>
                </a:lnSpc>
                <a:buFont typeface="Arial"/>
                <a:buChar char="•"/>
              </a:pPr>
              <a:r>
                <a:rPr lang="en-US" sz="2899">
                  <a:solidFill>
                    <a:srgbClr val="FFFFFF"/>
                  </a:solidFill>
                  <a:latin typeface="Canva Sans"/>
                </a:rPr>
                <a:t>fvv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687305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</a:rPr>
                <a:t>5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</a:rPr>
                <a:t>5</a:t>
              </a: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543721" y="904875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ANALYSIS REPORT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590398" y="6983167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441617" y="2843197"/>
            <a:ext cx="14202032" cy="4627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26"/>
              </a:lnSpc>
            </a:pPr>
          </a:p>
          <a:p>
            <a:pPr>
              <a:lnSpc>
                <a:spcPts val="3726"/>
              </a:lnSpc>
            </a:pPr>
            <a:r>
              <a:rPr lang="en-US" sz="1971">
                <a:solidFill>
                  <a:srgbClr val="000000"/>
                </a:solidFill>
                <a:latin typeface="Canva Sans"/>
              </a:rPr>
              <a:t>The proposal for an E-Notes Management System. This system aims to streamline the organization and sharing of educational notes. Here are some key aspects of the proposed system:</a:t>
            </a:r>
          </a:p>
          <a:p>
            <a:pPr>
              <a:lnSpc>
                <a:spcPts val="3726"/>
              </a:lnSpc>
            </a:pPr>
          </a:p>
          <a:p>
            <a:pPr marL="425706" indent="-212853" lvl="1">
              <a:lnSpc>
                <a:spcPts val="3726"/>
              </a:lnSpc>
              <a:buFont typeface="Arial"/>
              <a:buChar char="•"/>
            </a:pPr>
            <a:r>
              <a:rPr lang="en-US" sz="1971">
                <a:solidFill>
                  <a:srgbClr val="000000"/>
                </a:solidFill>
                <a:latin typeface="Canva Sans"/>
              </a:rPr>
              <a:t>The proposed system aims to overcome these limitations and provide an improved note-sharing experience</a:t>
            </a:r>
          </a:p>
          <a:p>
            <a:pPr marL="425706" indent="-212853" lvl="1">
              <a:lnSpc>
                <a:spcPts val="3726"/>
              </a:lnSpc>
              <a:buFont typeface="Arial"/>
              <a:buChar char="•"/>
            </a:pPr>
            <a:r>
              <a:rPr lang="en-US" sz="1971">
                <a:solidFill>
                  <a:srgbClr val="000000"/>
                </a:solidFill>
                <a:latin typeface="Canva Sans"/>
              </a:rPr>
              <a:t> It provides a safe environment for sharing educational resources.</a:t>
            </a:r>
          </a:p>
          <a:p>
            <a:pPr marL="425706" indent="-212853" lvl="1">
              <a:lnSpc>
                <a:spcPts val="3726"/>
              </a:lnSpc>
              <a:buFont typeface="Arial"/>
              <a:buChar char="•"/>
            </a:pPr>
            <a:r>
              <a:rPr lang="en-US" sz="1971">
                <a:solidFill>
                  <a:srgbClr val="000000"/>
                </a:solidFill>
                <a:latin typeface="Canva Sans"/>
              </a:rPr>
              <a:t>Efficient distribution of notes saves time for both teachers and students</a:t>
            </a:r>
          </a:p>
          <a:p>
            <a:pPr marL="425706" indent="-212853" lvl="1">
              <a:lnSpc>
                <a:spcPts val="3726"/>
              </a:lnSpc>
              <a:buFont typeface="Arial"/>
              <a:buChar char="•"/>
            </a:pPr>
            <a:r>
              <a:rPr lang="en-US" sz="1971">
                <a:solidFill>
                  <a:srgbClr val="000000"/>
                </a:solidFill>
                <a:latin typeface="Canva Sans"/>
              </a:rPr>
              <a:t>The primary goal is to create a user-friendly platform where recognized teachers can upload their notes.</a:t>
            </a:r>
          </a:p>
          <a:p>
            <a:pPr marL="425706" indent="-212853" lvl="1">
              <a:lnSpc>
                <a:spcPts val="3726"/>
              </a:lnSpc>
              <a:buFont typeface="Arial"/>
              <a:buChar char="•"/>
            </a:pPr>
            <a:r>
              <a:rPr lang="en-US" sz="1971">
                <a:solidFill>
                  <a:srgbClr val="000000"/>
                </a:solidFill>
                <a:latin typeface="Canva Sans"/>
              </a:rPr>
              <a:t>Students studying specific subjects can then easily access and download these notes.</a:t>
            </a:r>
          </a:p>
          <a:p>
            <a:pPr>
              <a:lnSpc>
                <a:spcPts val="3726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189435" y="2511726"/>
            <a:ext cx="4229027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Canva Sans Bold"/>
              </a:rPr>
              <a:t>Proposed System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148988" y="9665073"/>
            <a:ext cx="7759716" cy="56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Canva Sans"/>
              </a:rPr>
              <a:t>9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4864350" cy="6526651"/>
            <a:chOff x="0" y="0"/>
            <a:chExt cx="3914890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14890" cy="1718953"/>
            </a:xfrm>
            <a:custGeom>
              <a:avLst/>
              <a:gdLst/>
              <a:ahLst/>
              <a:cxnLst/>
              <a:rect r="r" b="b" t="t" l="l"/>
              <a:pathLst>
                <a:path h="1718953" w="3914890">
                  <a:moveTo>
                    <a:pt x="0" y="0"/>
                  </a:moveTo>
                  <a:lnTo>
                    <a:pt x="3914890" y="0"/>
                  </a:lnTo>
                  <a:lnTo>
                    <a:pt x="3914890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80975"/>
              <a:ext cx="3914890" cy="18999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626104" indent="-313052" lvl="1">
                <a:lnSpc>
                  <a:spcPts val="5393"/>
                </a:lnSpc>
                <a:buFont typeface="Arial"/>
                <a:buChar char="•"/>
              </a:pPr>
              <a:r>
                <a:rPr lang="en-US" sz="2899">
                  <a:solidFill>
                    <a:srgbClr val="FFFFFF"/>
                  </a:solidFill>
                  <a:latin typeface="Canva Sans"/>
                </a:rPr>
                <a:t>fvv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687305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7835911" cy="1119946"/>
            <a:chOff x="0" y="0"/>
            <a:chExt cx="4697524" cy="29496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697524" cy="294965"/>
            </a:xfrm>
            <a:custGeom>
              <a:avLst/>
              <a:gdLst/>
              <a:ahLst/>
              <a:cxnLst/>
              <a:rect r="r" b="b" t="t" l="l"/>
              <a:pathLst>
                <a:path h="294965" w="4697524">
                  <a:moveTo>
                    <a:pt x="0" y="0"/>
                  </a:moveTo>
                  <a:lnTo>
                    <a:pt x="4697524" y="0"/>
                  </a:lnTo>
                  <a:lnTo>
                    <a:pt x="4697524" y="294965"/>
                  </a:lnTo>
                  <a:lnTo>
                    <a:pt x="0" y="294965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697524" cy="333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</a:rPr>
                <a:t>8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</a:rPr>
                <a:t>8</a:t>
              </a: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543721" y="904875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ANALYSIS REPORT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590398" y="6983167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441617" y="2862247"/>
            <a:ext cx="10350756" cy="4775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78"/>
              </a:lnSpc>
            </a:pPr>
          </a:p>
          <a:p>
            <a:pPr marL="363145" indent="-181573" lvl="1">
              <a:lnSpc>
                <a:spcPts val="3178"/>
              </a:lnSpc>
              <a:buFont typeface="Arial"/>
              <a:buChar char="•"/>
            </a:pPr>
            <a:r>
              <a:rPr lang="en-US" sz="1682">
                <a:solidFill>
                  <a:srgbClr val="000000"/>
                </a:solidFill>
                <a:latin typeface="Canva Sans"/>
              </a:rPr>
              <a:t>Guest User</a:t>
            </a:r>
          </a:p>
          <a:p>
            <a:pPr>
              <a:lnSpc>
                <a:spcPts val="3178"/>
              </a:lnSpc>
            </a:pPr>
            <a:r>
              <a:rPr lang="en-US" sz="1682">
                <a:solidFill>
                  <a:srgbClr val="000000"/>
                </a:solidFill>
                <a:latin typeface="Canva Sans"/>
              </a:rPr>
              <a:t>         </a:t>
            </a:r>
            <a:r>
              <a:rPr lang="en-US" sz="1682">
                <a:solidFill>
                  <a:srgbClr val="000000"/>
                </a:solidFill>
                <a:latin typeface="Canva Sans"/>
              </a:rPr>
              <a:t>View Web application</a:t>
            </a:r>
          </a:p>
          <a:p>
            <a:pPr>
              <a:lnSpc>
                <a:spcPts val="3178"/>
              </a:lnSpc>
            </a:pPr>
            <a:r>
              <a:rPr lang="en-US" sz="1682">
                <a:solidFill>
                  <a:srgbClr val="000000"/>
                </a:solidFill>
                <a:latin typeface="Canva Sans"/>
              </a:rPr>
              <a:t>          </a:t>
            </a:r>
            <a:r>
              <a:rPr lang="en-US" sz="1682">
                <a:solidFill>
                  <a:srgbClr val="000000"/>
                </a:solidFill>
                <a:latin typeface="Canva Sans"/>
              </a:rPr>
              <a:t>Content Page </a:t>
            </a:r>
          </a:p>
          <a:p>
            <a:pPr marL="363145" indent="-181573" lvl="1">
              <a:lnSpc>
                <a:spcPts val="3178"/>
              </a:lnSpc>
              <a:buFont typeface="Arial"/>
              <a:buChar char="•"/>
            </a:pPr>
            <a:r>
              <a:rPr lang="en-US" sz="1682">
                <a:solidFill>
                  <a:srgbClr val="000000"/>
                </a:solidFill>
                <a:latin typeface="Canva Sans"/>
              </a:rPr>
              <a:t> Faculty</a:t>
            </a:r>
          </a:p>
          <a:p>
            <a:pPr>
              <a:lnSpc>
                <a:spcPts val="3178"/>
              </a:lnSpc>
            </a:pPr>
            <a:r>
              <a:rPr lang="en-US" sz="1682">
                <a:solidFill>
                  <a:srgbClr val="000000"/>
                </a:solidFill>
                <a:latin typeface="Canva Sans"/>
              </a:rPr>
              <a:t>      </a:t>
            </a:r>
            <a:r>
              <a:rPr lang="en-US" sz="1682">
                <a:solidFill>
                  <a:srgbClr val="000000"/>
                </a:solidFill>
                <a:latin typeface="Canva Sans"/>
              </a:rPr>
              <a:t>Can Login</a:t>
            </a:r>
          </a:p>
          <a:p>
            <a:pPr>
              <a:lnSpc>
                <a:spcPts val="3178"/>
              </a:lnSpc>
            </a:pPr>
            <a:r>
              <a:rPr lang="en-US" sz="1682">
                <a:solidFill>
                  <a:srgbClr val="000000"/>
                </a:solidFill>
                <a:latin typeface="Canva Sans"/>
              </a:rPr>
              <a:t>      </a:t>
            </a:r>
            <a:r>
              <a:rPr lang="en-US" sz="1682">
                <a:solidFill>
                  <a:srgbClr val="000000"/>
                </a:solidFill>
                <a:latin typeface="Canva Sans"/>
              </a:rPr>
              <a:t>Can Upload Notes (pdf,video,docs)</a:t>
            </a:r>
          </a:p>
          <a:p>
            <a:pPr>
              <a:lnSpc>
                <a:spcPts val="3178"/>
              </a:lnSpc>
            </a:pPr>
            <a:r>
              <a:rPr lang="en-US" sz="1682">
                <a:solidFill>
                  <a:srgbClr val="000000"/>
                </a:solidFill>
                <a:latin typeface="Canva Sans"/>
              </a:rPr>
              <a:t>      </a:t>
            </a:r>
            <a:r>
              <a:rPr lang="en-US" sz="1682">
                <a:solidFill>
                  <a:srgbClr val="000000"/>
                </a:solidFill>
                <a:latin typeface="Canva Sans"/>
              </a:rPr>
              <a:t>Can Allocate Assignments(pdf)</a:t>
            </a:r>
          </a:p>
          <a:p>
            <a:pPr>
              <a:lnSpc>
                <a:spcPts val="3178"/>
              </a:lnSpc>
            </a:pPr>
            <a:r>
              <a:rPr lang="en-US" sz="1682">
                <a:solidFill>
                  <a:srgbClr val="000000"/>
                </a:solidFill>
                <a:latin typeface="Canva Sans"/>
              </a:rPr>
              <a:t>      </a:t>
            </a:r>
            <a:r>
              <a:rPr lang="en-US" sz="1682">
                <a:solidFill>
                  <a:srgbClr val="000000"/>
                </a:solidFill>
                <a:latin typeface="Canva Sans"/>
              </a:rPr>
              <a:t>Can Allow or Reject Assignment</a:t>
            </a:r>
          </a:p>
          <a:p>
            <a:pPr>
              <a:lnSpc>
                <a:spcPts val="3178"/>
              </a:lnSpc>
            </a:pPr>
            <a:r>
              <a:rPr lang="en-US" sz="1682">
                <a:solidFill>
                  <a:srgbClr val="000000"/>
                </a:solidFill>
                <a:latin typeface="Canva Sans"/>
              </a:rPr>
              <a:t>      </a:t>
            </a:r>
            <a:r>
              <a:rPr lang="en-US" sz="1682">
                <a:solidFill>
                  <a:srgbClr val="000000"/>
                </a:solidFill>
                <a:latin typeface="Canva Sans"/>
              </a:rPr>
              <a:t>Can view Students By Search</a:t>
            </a:r>
          </a:p>
          <a:p>
            <a:pPr>
              <a:lnSpc>
                <a:spcPts val="3178"/>
              </a:lnSpc>
            </a:pPr>
            <a:r>
              <a:rPr lang="en-US" sz="1682">
                <a:solidFill>
                  <a:srgbClr val="000000"/>
                </a:solidFill>
                <a:latin typeface="Canva Sans"/>
              </a:rPr>
              <a:t>      </a:t>
            </a:r>
            <a:r>
              <a:rPr lang="en-US" sz="1682">
                <a:solidFill>
                  <a:srgbClr val="000000"/>
                </a:solidFill>
                <a:latin typeface="Canva Sans"/>
              </a:rPr>
              <a:t>Can View Student Status(online/offline)</a:t>
            </a:r>
          </a:p>
          <a:p>
            <a:pPr>
              <a:lnSpc>
                <a:spcPts val="3178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189435" y="2511726"/>
            <a:ext cx="3639664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Canva Sans Bold"/>
              </a:rPr>
              <a:t>Roles of Users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148988" y="9665073"/>
            <a:ext cx="7759716" cy="56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Canva Sans"/>
              </a:rPr>
              <a:t>10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4864350" cy="6526651"/>
            <a:chOff x="0" y="0"/>
            <a:chExt cx="3914890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14890" cy="1718953"/>
            </a:xfrm>
            <a:custGeom>
              <a:avLst/>
              <a:gdLst/>
              <a:ahLst/>
              <a:cxnLst/>
              <a:rect r="r" b="b" t="t" l="l"/>
              <a:pathLst>
                <a:path h="1718953" w="3914890">
                  <a:moveTo>
                    <a:pt x="0" y="0"/>
                  </a:moveTo>
                  <a:lnTo>
                    <a:pt x="3914890" y="0"/>
                  </a:lnTo>
                  <a:lnTo>
                    <a:pt x="3914890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80975"/>
              <a:ext cx="3914890" cy="18999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626104" indent="-313052" lvl="1">
                <a:lnSpc>
                  <a:spcPts val="5393"/>
                </a:lnSpc>
                <a:buFont typeface="Arial"/>
                <a:buChar char="•"/>
              </a:pPr>
              <a:r>
                <a:rPr lang="en-US" sz="2899">
                  <a:solidFill>
                    <a:srgbClr val="FFFFFF"/>
                  </a:solidFill>
                  <a:latin typeface="Canva Sans"/>
                </a:rPr>
                <a:t>fvv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687305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543721" y="904875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ANALYSIS REPORT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590398" y="6983167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832614" y="2968389"/>
            <a:ext cx="10350756" cy="5167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78"/>
              </a:lnSpc>
            </a:pPr>
          </a:p>
          <a:p>
            <a:pPr marL="363146" indent="-181573" lvl="1">
              <a:lnSpc>
                <a:spcPts val="3178"/>
              </a:lnSpc>
              <a:buFont typeface="Arial"/>
              <a:buChar char="•"/>
            </a:pPr>
            <a:r>
              <a:rPr lang="en-US" sz="1682">
                <a:solidFill>
                  <a:srgbClr val="000000"/>
                </a:solidFill>
                <a:latin typeface="Canva Sans"/>
              </a:rPr>
              <a:t>Student</a:t>
            </a:r>
          </a:p>
          <a:p>
            <a:pPr>
              <a:lnSpc>
                <a:spcPts val="3178"/>
              </a:lnSpc>
            </a:pPr>
            <a:r>
              <a:rPr lang="en-US" sz="1682">
                <a:solidFill>
                  <a:srgbClr val="000000"/>
                </a:solidFill>
                <a:latin typeface="Canva Sans"/>
              </a:rPr>
              <a:t>            Can Login</a:t>
            </a:r>
          </a:p>
          <a:p>
            <a:pPr>
              <a:lnSpc>
                <a:spcPts val="3178"/>
              </a:lnSpc>
            </a:pPr>
            <a:r>
              <a:rPr lang="en-US" sz="1682">
                <a:solidFill>
                  <a:srgbClr val="000000"/>
                </a:solidFill>
                <a:latin typeface="Canva Sans"/>
              </a:rPr>
              <a:t>            View Notes</a:t>
            </a:r>
          </a:p>
          <a:p>
            <a:pPr>
              <a:lnSpc>
                <a:spcPts val="3178"/>
              </a:lnSpc>
            </a:pPr>
            <a:r>
              <a:rPr lang="en-US" sz="1682">
                <a:solidFill>
                  <a:srgbClr val="000000"/>
                </a:solidFill>
                <a:latin typeface="Canva Sans"/>
              </a:rPr>
              <a:t>            Upload completed Assignement(pdf)</a:t>
            </a:r>
          </a:p>
          <a:p>
            <a:pPr>
              <a:lnSpc>
                <a:spcPts val="3178"/>
              </a:lnSpc>
            </a:pPr>
            <a:r>
              <a:rPr lang="en-US" sz="1682">
                <a:solidFill>
                  <a:srgbClr val="000000"/>
                </a:solidFill>
                <a:latin typeface="Canva Sans"/>
              </a:rPr>
              <a:t>            Can View Classmates Status(online/offline)</a:t>
            </a:r>
          </a:p>
          <a:p>
            <a:pPr marL="363146" indent="-181573" lvl="1">
              <a:lnSpc>
                <a:spcPts val="3178"/>
              </a:lnSpc>
              <a:buFont typeface="Arial"/>
              <a:buChar char="•"/>
            </a:pPr>
            <a:r>
              <a:rPr lang="en-US" sz="1682">
                <a:solidFill>
                  <a:srgbClr val="000000"/>
                </a:solidFill>
                <a:latin typeface="Canva Sans"/>
              </a:rPr>
              <a:t> Admin</a:t>
            </a:r>
          </a:p>
          <a:p>
            <a:pPr>
              <a:lnSpc>
                <a:spcPts val="3178"/>
              </a:lnSpc>
            </a:pPr>
            <a:r>
              <a:rPr lang="en-US" sz="1682">
                <a:solidFill>
                  <a:srgbClr val="000000"/>
                </a:solidFill>
                <a:latin typeface="Canva Sans"/>
              </a:rPr>
              <a:t>            </a:t>
            </a:r>
            <a:r>
              <a:rPr lang="en-US" sz="1682">
                <a:solidFill>
                  <a:srgbClr val="000000"/>
                </a:solidFill>
                <a:latin typeface="Canva Sans"/>
              </a:rPr>
              <a:t>Manage Faculty</a:t>
            </a:r>
          </a:p>
          <a:p>
            <a:pPr>
              <a:lnSpc>
                <a:spcPts val="3178"/>
              </a:lnSpc>
            </a:pPr>
            <a:r>
              <a:rPr lang="en-US" sz="1682">
                <a:solidFill>
                  <a:srgbClr val="000000"/>
                </a:solidFill>
                <a:latin typeface="Canva Sans"/>
              </a:rPr>
              <a:t>            Manage Student</a:t>
            </a:r>
          </a:p>
          <a:p>
            <a:pPr>
              <a:lnSpc>
                <a:spcPts val="3178"/>
              </a:lnSpc>
            </a:pPr>
            <a:r>
              <a:rPr lang="en-US" sz="1682">
                <a:solidFill>
                  <a:srgbClr val="000000"/>
                </a:solidFill>
                <a:latin typeface="Canva Sans"/>
              </a:rPr>
              <a:t>            View Contact us</a:t>
            </a:r>
          </a:p>
          <a:p>
            <a:pPr>
              <a:lnSpc>
                <a:spcPts val="3178"/>
              </a:lnSpc>
            </a:pPr>
            <a:r>
              <a:rPr lang="en-US" sz="1682">
                <a:solidFill>
                  <a:srgbClr val="000000"/>
                </a:solidFill>
                <a:latin typeface="Canva Sans"/>
              </a:rPr>
              <a:t>            Manage Subject</a:t>
            </a:r>
          </a:p>
          <a:p>
            <a:pPr>
              <a:lnSpc>
                <a:spcPts val="3178"/>
              </a:lnSpc>
            </a:pPr>
          </a:p>
          <a:p>
            <a:pPr>
              <a:lnSpc>
                <a:spcPts val="3178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189435" y="2511726"/>
            <a:ext cx="3639664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Canva Sans Bold"/>
              </a:rPr>
              <a:t>Roles of Users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148988" y="9665073"/>
            <a:ext cx="7759716" cy="56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Canva Sans"/>
              </a:rPr>
              <a:t>11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656806" y="687305"/>
            <a:ext cx="8733285" cy="1730229"/>
            <a:chOff x="0" y="0"/>
            <a:chExt cx="2300125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00125" cy="455698"/>
            </a:xfrm>
            <a:custGeom>
              <a:avLst/>
              <a:gdLst/>
              <a:ahLst/>
              <a:cxnLst/>
              <a:rect r="r" b="b" t="t" l="l"/>
              <a:pathLst>
                <a:path h="455698" w="2300125">
                  <a:moveTo>
                    <a:pt x="0" y="0"/>
                  </a:moveTo>
                  <a:lnTo>
                    <a:pt x="2300125" y="0"/>
                  </a:lnTo>
                  <a:lnTo>
                    <a:pt x="2300125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300125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590398" y="6983167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6" id="16"/>
          <p:cNvGraphicFramePr>
            <a:graphicFrameLocks noGrp="true"/>
          </p:cNvGraphicFramePr>
          <p:nvPr/>
        </p:nvGraphicFramePr>
        <p:xfrm>
          <a:off x="3002797" y="2661323"/>
          <a:ext cx="12861405" cy="4986553"/>
        </p:xfrm>
        <a:graphic>
          <a:graphicData uri="http://schemas.openxmlformats.org/drawingml/2006/table">
            <a:tbl>
              <a:tblPr/>
              <a:tblGrid>
                <a:gridCol w="2960295"/>
                <a:gridCol w="9901109"/>
              </a:tblGrid>
              <a:tr h="80626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</a:rPr>
                        <a:t>Details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</a:rPr>
                        <a:t>Member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50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ExamNo: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1893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50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Bendre pratiksha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50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ContactNo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9574831868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50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Email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bendrepratiksha747@gmail.com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7" id="17"/>
          <p:cNvSpPr txBox="true"/>
          <p:nvPr/>
        </p:nvSpPr>
        <p:spPr>
          <a:xfrm rot="0">
            <a:off x="4385671" y="927616"/>
            <a:ext cx="9004420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PERSONAL PROFILE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4864350" cy="6526651"/>
            <a:chOff x="0" y="0"/>
            <a:chExt cx="3914890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14890" cy="1718953"/>
            </a:xfrm>
            <a:custGeom>
              <a:avLst/>
              <a:gdLst/>
              <a:ahLst/>
              <a:cxnLst/>
              <a:rect r="r" b="b" t="t" l="l"/>
              <a:pathLst>
                <a:path h="1718953" w="3914890">
                  <a:moveTo>
                    <a:pt x="0" y="0"/>
                  </a:moveTo>
                  <a:lnTo>
                    <a:pt x="3914890" y="0"/>
                  </a:lnTo>
                  <a:lnTo>
                    <a:pt x="3914890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80975"/>
              <a:ext cx="3914890" cy="18999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626104" indent="-313052" lvl="1">
                <a:lnSpc>
                  <a:spcPts val="5393"/>
                </a:lnSpc>
                <a:buFont typeface="Arial"/>
                <a:buChar char="•"/>
              </a:pPr>
              <a:r>
                <a:rPr lang="en-US" sz="2899">
                  <a:solidFill>
                    <a:srgbClr val="FFFFFF"/>
                  </a:solidFill>
                  <a:latin typeface="Canva Sans"/>
                </a:rPr>
                <a:t>fvv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687305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543721" y="904875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ANALYSIS REPORT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590398" y="6983167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016612" y="3272551"/>
            <a:ext cx="8295948" cy="5985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72"/>
              </a:lnSpc>
            </a:pPr>
          </a:p>
          <a:p>
            <a:pPr marL="572008" indent="-286004" lvl="1">
              <a:lnSpc>
                <a:spcPts val="6093"/>
              </a:lnSpc>
              <a:buFont typeface="Arial"/>
              <a:buChar char="•"/>
            </a:pPr>
            <a:r>
              <a:rPr lang="en-US" sz="2649">
                <a:solidFill>
                  <a:srgbClr val="000000"/>
                </a:solidFill>
                <a:latin typeface="Canva Sans"/>
              </a:rPr>
              <a:t>Accessibility Anytime, Anywhere</a:t>
            </a:r>
          </a:p>
          <a:p>
            <a:pPr marL="572008" indent="-286004" lvl="1">
              <a:lnSpc>
                <a:spcPts val="6093"/>
              </a:lnSpc>
              <a:buFont typeface="Arial"/>
              <a:buChar char="•"/>
            </a:pPr>
            <a:r>
              <a:rPr lang="en-US" sz="2649">
                <a:solidFill>
                  <a:srgbClr val="000000"/>
                </a:solidFill>
                <a:latin typeface="Canva Sans"/>
              </a:rPr>
              <a:t>Centralized Platform</a:t>
            </a:r>
          </a:p>
          <a:p>
            <a:pPr marL="572008" indent="-286004" lvl="1">
              <a:lnSpc>
                <a:spcPts val="6093"/>
              </a:lnSpc>
              <a:buFont typeface="Arial"/>
              <a:buChar char="•"/>
            </a:pPr>
            <a:r>
              <a:rPr lang="en-US" sz="2649">
                <a:solidFill>
                  <a:srgbClr val="000000"/>
                </a:solidFill>
                <a:latin typeface="Canva Sans"/>
              </a:rPr>
              <a:t>User-Friendly Interface</a:t>
            </a:r>
          </a:p>
          <a:p>
            <a:pPr marL="572008" indent="-286004" lvl="1">
              <a:lnSpc>
                <a:spcPts val="6093"/>
              </a:lnSpc>
              <a:buFont typeface="Arial"/>
              <a:buChar char="•"/>
            </a:pPr>
            <a:r>
              <a:rPr lang="en-US" sz="2649">
                <a:solidFill>
                  <a:srgbClr val="000000"/>
                </a:solidFill>
                <a:latin typeface="Canva Sans"/>
              </a:rPr>
              <a:t>Real-Time Collaboration</a:t>
            </a:r>
          </a:p>
          <a:p>
            <a:pPr>
              <a:lnSpc>
                <a:spcPts val="2172"/>
              </a:lnSpc>
            </a:pPr>
          </a:p>
          <a:p>
            <a:pPr>
              <a:lnSpc>
                <a:spcPts val="2172"/>
              </a:lnSpc>
            </a:pPr>
          </a:p>
          <a:p>
            <a:pPr>
              <a:lnSpc>
                <a:spcPts val="2172"/>
              </a:lnSpc>
            </a:pPr>
          </a:p>
          <a:p>
            <a:pPr>
              <a:lnSpc>
                <a:spcPts val="2172"/>
              </a:lnSpc>
            </a:pPr>
          </a:p>
          <a:p>
            <a:pPr>
              <a:lnSpc>
                <a:spcPts val="2172"/>
              </a:lnSpc>
            </a:pPr>
          </a:p>
          <a:p>
            <a:pPr>
              <a:lnSpc>
                <a:spcPts val="2172"/>
              </a:lnSpc>
            </a:pPr>
          </a:p>
          <a:p>
            <a:pPr>
              <a:lnSpc>
                <a:spcPts val="2172"/>
              </a:lnSpc>
            </a:pPr>
          </a:p>
          <a:p>
            <a:pPr>
              <a:lnSpc>
                <a:spcPts val="2172"/>
              </a:lnSpc>
            </a:pPr>
            <a:r>
              <a:rPr lang="en-US" sz="1149">
                <a:solidFill>
                  <a:srgbClr val="000000"/>
                </a:solidFill>
                <a:latin typeface="Canva Sans"/>
              </a:rPr>
              <a:t>  </a:t>
            </a:r>
          </a:p>
          <a:p>
            <a:pPr>
              <a:lnSpc>
                <a:spcPts val="2172"/>
              </a:lnSpc>
            </a:pPr>
          </a:p>
          <a:p>
            <a:pPr>
              <a:lnSpc>
                <a:spcPts val="2172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189435" y="2511726"/>
            <a:ext cx="6184641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Canva Sans Bold"/>
              </a:rPr>
              <a:t>Advantage of Proposed System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148988" y="9665073"/>
            <a:ext cx="7759716" cy="56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Canva Sans"/>
              </a:rPr>
              <a:t>12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470754" cy="7032436"/>
            <a:chOff x="0" y="0"/>
            <a:chExt cx="4337976" cy="18521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37976" cy="1852164"/>
            </a:xfrm>
            <a:custGeom>
              <a:avLst/>
              <a:gdLst/>
              <a:ahLst/>
              <a:cxnLst/>
              <a:rect r="r" b="b" t="t" l="l"/>
              <a:pathLst>
                <a:path h="1852164" w="4337976">
                  <a:moveTo>
                    <a:pt x="0" y="0"/>
                  </a:moveTo>
                  <a:lnTo>
                    <a:pt x="4337976" y="0"/>
                  </a:lnTo>
                  <a:lnTo>
                    <a:pt x="4337976" y="1852164"/>
                  </a:lnTo>
                  <a:lnTo>
                    <a:pt x="0" y="1852164"/>
                  </a:lnTo>
                  <a:close/>
                </a:path>
              </a:pathLst>
            </a:custGeom>
            <a:solidFill>
              <a:srgbClr val="F1F2F2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80975"/>
              <a:ext cx="4337976" cy="20331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626104" indent="-313052" lvl="1">
                <a:lnSpc>
                  <a:spcPts val="5393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899" strike="noStrike" u="none">
                  <a:solidFill>
                    <a:srgbClr val="FFFFFF"/>
                  </a:solidFill>
                  <a:latin typeface="Canva Sans"/>
                </a:rPr>
                <a:t>fvv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455887" y="300428"/>
            <a:ext cx="8233249" cy="1730229"/>
            <a:chOff x="0" y="0"/>
            <a:chExt cx="2168428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68428" cy="455698"/>
            </a:xfrm>
            <a:custGeom>
              <a:avLst/>
              <a:gdLst/>
              <a:ahLst/>
              <a:cxnLst/>
              <a:rect r="r" b="b" t="t" l="l"/>
              <a:pathLst>
                <a:path h="455698" w="2168428">
                  <a:moveTo>
                    <a:pt x="0" y="0"/>
                  </a:moveTo>
                  <a:lnTo>
                    <a:pt x="2168428" y="0"/>
                  </a:lnTo>
                  <a:lnTo>
                    <a:pt x="2168428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68428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590398" y="6983167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712374" y="2154659"/>
            <a:ext cx="5991236" cy="5977681"/>
          </a:xfrm>
          <a:custGeom>
            <a:avLst/>
            <a:gdLst/>
            <a:ahLst/>
            <a:cxnLst/>
            <a:rect r="r" b="b" t="t" l="l"/>
            <a:pathLst>
              <a:path h="5977681" w="5991236">
                <a:moveTo>
                  <a:pt x="0" y="0"/>
                </a:moveTo>
                <a:lnTo>
                  <a:pt x="5991237" y="0"/>
                </a:lnTo>
                <a:lnTo>
                  <a:pt x="5991237" y="5977682"/>
                </a:lnTo>
                <a:lnTo>
                  <a:pt x="0" y="59776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860596" y="435693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UML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292024" y="1516306"/>
            <a:ext cx="233770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 Bold"/>
              </a:rPr>
              <a:t>USECASE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154702" y="3066095"/>
            <a:ext cx="2009429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anva Sans Bold"/>
              </a:rPr>
              <a:t>Guest User</a:t>
            </a:r>
            <a:r>
              <a:rPr lang="en-US" sz="2799">
                <a:solidFill>
                  <a:srgbClr val="000000"/>
                </a:solidFill>
                <a:latin typeface="Canva Sans Bold"/>
              </a:rPr>
              <a:t>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148988" y="9665073"/>
            <a:ext cx="7759716" cy="56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Canva Sans"/>
              </a:rPr>
              <a:t>13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470754" cy="7032436"/>
            <a:chOff x="0" y="0"/>
            <a:chExt cx="4337976" cy="18521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37976" cy="1852164"/>
            </a:xfrm>
            <a:custGeom>
              <a:avLst/>
              <a:gdLst/>
              <a:ahLst/>
              <a:cxnLst/>
              <a:rect r="r" b="b" t="t" l="l"/>
              <a:pathLst>
                <a:path h="1852164" w="4337976">
                  <a:moveTo>
                    <a:pt x="0" y="0"/>
                  </a:moveTo>
                  <a:lnTo>
                    <a:pt x="4337976" y="0"/>
                  </a:lnTo>
                  <a:lnTo>
                    <a:pt x="4337976" y="1852164"/>
                  </a:lnTo>
                  <a:lnTo>
                    <a:pt x="0" y="1852164"/>
                  </a:lnTo>
                  <a:close/>
                </a:path>
              </a:pathLst>
            </a:custGeom>
            <a:solidFill>
              <a:srgbClr val="F1F2F2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80975"/>
              <a:ext cx="4337976" cy="20331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626104" indent="-313052" lvl="1">
                <a:lnSpc>
                  <a:spcPts val="5393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899" strike="noStrike" u="none">
                  <a:solidFill>
                    <a:srgbClr val="FFFFFF"/>
                  </a:solidFill>
                  <a:latin typeface="Canva Sans"/>
                </a:rPr>
                <a:t>fvv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455887" y="300428"/>
            <a:ext cx="7993371" cy="1730229"/>
            <a:chOff x="0" y="0"/>
            <a:chExt cx="2105250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5250" cy="455698"/>
            </a:xfrm>
            <a:custGeom>
              <a:avLst/>
              <a:gdLst/>
              <a:ahLst/>
              <a:cxnLst/>
              <a:rect r="r" b="b" t="t" l="l"/>
              <a:pathLst>
                <a:path h="455698" w="2105250">
                  <a:moveTo>
                    <a:pt x="0" y="0"/>
                  </a:moveTo>
                  <a:lnTo>
                    <a:pt x="2105250" y="0"/>
                  </a:lnTo>
                  <a:lnTo>
                    <a:pt x="2105250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5250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590398" y="6983167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651963" y="2143464"/>
            <a:ext cx="6882616" cy="6112664"/>
          </a:xfrm>
          <a:custGeom>
            <a:avLst/>
            <a:gdLst/>
            <a:ahLst/>
            <a:cxnLst/>
            <a:rect r="r" b="b" t="t" l="l"/>
            <a:pathLst>
              <a:path h="6112664" w="6882616">
                <a:moveTo>
                  <a:pt x="0" y="0"/>
                </a:moveTo>
                <a:lnTo>
                  <a:pt x="6882616" y="0"/>
                </a:lnTo>
                <a:lnTo>
                  <a:pt x="6882616" y="6112664"/>
                </a:lnTo>
                <a:lnTo>
                  <a:pt x="0" y="61126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860596" y="435693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UML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292024" y="1516306"/>
            <a:ext cx="233770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 Bold"/>
              </a:rPr>
              <a:t>USECASE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832614" y="2632876"/>
            <a:ext cx="2009429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anva Sans Bold"/>
              </a:rPr>
              <a:t>Faculty</a:t>
            </a:r>
            <a:r>
              <a:rPr lang="en-US" sz="2799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2799">
                <a:solidFill>
                  <a:srgbClr val="000000"/>
                </a:solidFill>
                <a:latin typeface="Canva Sans"/>
              </a:rPr>
              <a:t>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148988" y="9665073"/>
            <a:ext cx="7759716" cy="56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Canva Sans"/>
              </a:rPr>
              <a:t>14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470754" cy="7032436"/>
            <a:chOff x="0" y="0"/>
            <a:chExt cx="4337976" cy="18521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37976" cy="1852164"/>
            </a:xfrm>
            <a:custGeom>
              <a:avLst/>
              <a:gdLst/>
              <a:ahLst/>
              <a:cxnLst/>
              <a:rect r="r" b="b" t="t" l="l"/>
              <a:pathLst>
                <a:path h="1852164" w="4337976">
                  <a:moveTo>
                    <a:pt x="0" y="0"/>
                  </a:moveTo>
                  <a:lnTo>
                    <a:pt x="4337976" y="0"/>
                  </a:lnTo>
                  <a:lnTo>
                    <a:pt x="4337976" y="1852164"/>
                  </a:lnTo>
                  <a:lnTo>
                    <a:pt x="0" y="1852164"/>
                  </a:lnTo>
                  <a:close/>
                </a:path>
              </a:pathLst>
            </a:custGeom>
            <a:solidFill>
              <a:srgbClr val="F1F2F2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80975"/>
              <a:ext cx="4337976" cy="20331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626104" indent="-313052" lvl="1">
                <a:lnSpc>
                  <a:spcPts val="5393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899" strike="noStrike" u="none">
                  <a:solidFill>
                    <a:srgbClr val="FFFFFF"/>
                  </a:solidFill>
                  <a:latin typeface="Canva Sans"/>
                </a:rPr>
                <a:t>fvv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455887" y="300428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590398" y="6983167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494949" y="2178327"/>
            <a:ext cx="7566204" cy="6148202"/>
          </a:xfrm>
          <a:custGeom>
            <a:avLst/>
            <a:gdLst/>
            <a:ahLst/>
            <a:cxnLst/>
            <a:rect r="r" b="b" t="t" l="l"/>
            <a:pathLst>
              <a:path h="6148202" w="7566204">
                <a:moveTo>
                  <a:pt x="0" y="0"/>
                </a:moveTo>
                <a:lnTo>
                  <a:pt x="7566204" y="0"/>
                </a:lnTo>
                <a:lnTo>
                  <a:pt x="7566204" y="6148203"/>
                </a:lnTo>
                <a:lnTo>
                  <a:pt x="0" y="61482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860596" y="435693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UML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292024" y="1516306"/>
            <a:ext cx="233770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 Bold"/>
              </a:rPr>
              <a:t>USECASE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573452" y="2920016"/>
            <a:ext cx="1882434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anva Sans Bold"/>
              </a:rPr>
              <a:t>Student</a:t>
            </a:r>
            <a:r>
              <a:rPr lang="en-US" sz="2799">
                <a:solidFill>
                  <a:srgbClr val="000000"/>
                </a:solidFill>
                <a:latin typeface="Canva Sans Bold"/>
              </a:rPr>
              <a:t>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148988" y="9665073"/>
            <a:ext cx="7759716" cy="56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Canva Sans"/>
              </a:rPr>
              <a:t>15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470754" cy="7032436"/>
            <a:chOff x="0" y="0"/>
            <a:chExt cx="4337976" cy="18521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37976" cy="1852164"/>
            </a:xfrm>
            <a:custGeom>
              <a:avLst/>
              <a:gdLst/>
              <a:ahLst/>
              <a:cxnLst/>
              <a:rect r="r" b="b" t="t" l="l"/>
              <a:pathLst>
                <a:path h="1852164" w="4337976">
                  <a:moveTo>
                    <a:pt x="0" y="0"/>
                  </a:moveTo>
                  <a:lnTo>
                    <a:pt x="4337976" y="0"/>
                  </a:lnTo>
                  <a:lnTo>
                    <a:pt x="4337976" y="1852164"/>
                  </a:lnTo>
                  <a:lnTo>
                    <a:pt x="0" y="1852164"/>
                  </a:lnTo>
                  <a:close/>
                </a:path>
              </a:pathLst>
            </a:custGeom>
            <a:solidFill>
              <a:srgbClr val="F1F2F2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80975"/>
              <a:ext cx="4337976" cy="20331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626104" indent="-313052" lvl="1">
                <a:lnSpc>
                  <a:spcPts val="5393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899" strike="noStrike" u="none">
                  <a:solidFill>
                    <a:srgbClr val="FFFFFF"/>
                  </a:solidFill>
                  <a:latin typeface="Canva Sans"/>
                </a:rPr>
                <a:t>fvv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455887" y="300428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590398" y="6983167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943863" y="2300464"/>
            <a:ext cx="7110223" cy="6230829"/>
          </a:xfrm>
          <a:custGeom>
            <a:avLst/>
            <a:gdLst/>
            <a:ahLst/>
            <a:cxnLst/>
            <a:rect r="r" b="b" t="t" l="l"/>
            <a:pathLst>
              <a:path h="6230829" w="7110223">
                <a:moveTo>
                  <a:pt x="0" y="0"/>
                </a:moveTo>
                <a:lnTo>
                  <a:pt x="7110223" y="0"/>
                </a:lnTo>
                <a:lnTo>
                  <a:pt x="7110223" y="6230829"/>
                </a:lnTo>
                <a:lnTo>
                  <a:pt x="0" y="62308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860596" y="435693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UML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292024" y="1516306"/>
            <a:ext cx="233770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 Bold"/>
              </a:rPr>
              <a:t>USECASE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573452" y="2920016"/>
            <a:ext cx="1882434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anva Sans Bold"/>
              </a:rPr>
              <a:t>Admin</a:t>
            </a:r>
            <a:r>
              <a:rPr lang="en-US" sz="2799">
                <a:solidFill>
                  <a:srgbClr val="000000"/>
                </a:solidFill>
                <a:latin typeface="Canva Sans Bold"/>
              </a:rPr>
              <a:t>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148988" y="9665073"/>
            <a:ext cx="7759716" cy="56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Canva Sans"/>
              </a:rPr>
              <a:t>16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71525" y="1265385"/>
            <a:ext cx="16805674" cy="7992915"/>
            <a:chOff x="0" y="0"/>
            <a:chExt cx="4426186" cy="21051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26186" cy="2105130"/>
            </a:xfrm>
            <a:custGeom>
              <a:avLst/>
              <a:gdLst/>
              <a:ahLst/>
              <a:cxnLst/>
              <a:rect r="r" b="b" t="t" l="l"/>
              <a:pathLst>
                <a:path h="2105130" w="4426186">
                  <a:moveTo>
                    <a:pt x="0" y="0"/>
                  </a:moveTo>
                  <a:lnTo>
                    <a:pt x="4426186" y="0"/>
                  </a:lnTo>
                  <a:lnTo>
                    <a:pt x="4426186" y="2105130"/>
                  </a:lnTo>
                  <a:lnTo>
                    <a:pt x="0" y="2105130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80975"/>
              <a:ext cx="4426186" cy="22861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626104" indent="-313052" lvl="1">
                <a:lnSpc>
                  <a:spcPts val="5393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-387511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9503148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780643" y="1488714"/>
            <a:ext cx="2778483" cy="7578520"/>
          </a:xfrm>
          <a:custGeom>
            <a:avLst/>
            <a:gdLst/>
            <a:ahLst/>
            <a:cxnLst/>
            <a:rect r="r" b="b" t="t" l="l"/>
            <a:pathLst>
              <a:path h="7578520" w="2778483">
                <a:moveTo>
                  <a:pt x="0" y="0"/>
                </a:moveTo>
                <a:lnTo>
                  <a:pt x="2778483" y="0"/>
                </a:lnTo>
                <a:lnTo>
                  <a:pt x="2778483" y="7578520"/>
                </a:lnTo>
                <a:lnTo>
                  <a:pt x="0" y="75785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503077" y="-241396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UML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502760" y="827235"/>
            <a:ext cx="334320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 Bold"/>
              </a:rPr>
              <a:t>Activity Diagram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78337" y="1983031"/>
            <a:ext cx="131993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 Bold"/>
              </a:rPr>
              <a:t>Login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14350" y="9634405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2308479" y="1456451"/>
            <a:ext cx="2790311" cy="7610783"/>
          </a:xfrm>
          <a:custGeom>
            <a:avLst/>
            <a:gdLst/>
            <a:ahLst/>
            <a:cxnLst/>
            <a:rect r="r" b="b" t="t" l="l"/>
            <a:pathLst>
              <a:path h="7610783" w="2790311">
                <a:moveTo>
                  <a:pt x="0" y="0"/>
                </a:moveTo>
                <a:lnTo>
                  <a:pt x="2790311" y="0"/>
                </a:lnTo>
                <a:lnTo>
                  <a:pt x="2790311" y="7610783"/>
                </a:lnTo>
                <a:lnTo>
                  <a:pt x="0" y="76107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9579692" y="1849999"/>
            <a:ext cx="2532543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Canva Sans Bold"/>
              </a:rPr>
              <a:t>Change Password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148988" y="9665073"/>
            <a:ext cx="7759716" cy="56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Canva Sans"/>
              </a:rPr>
              <a:t>17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71525" y="1265385"/>
            <a:ext cx="17002125" cy="7637101"/>
            <a:chOff x="0" y="0"/>
            <a:chExt cx="4477926" cy="20114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77926" cy="2011418"/>
            </a:xfrm>
            <a:custGeom>
              <a:avLst/>
              <a:gdLst/>
              <a:ahLst/>
              <a:cxnLst/>
              <a:rect r="r" b="b" t="t" l="l"/>
              <a:pathLst>
                <a:path h="2011418" w="4477926">
                  <a:moveTo>
                    <a:pt x="0" y="0"/>
                  </a:moveTo>
                  <a:lnTo>
                    <a:pt x="4477926" y="0"/>
                  </a:lnTo>
                  <a:lnTo>
                    <a:pt x="4477926" y="2011418"/>
                  </a:lnTo>
                  <a:lnTo>
                    <a:pt x="0" y="20114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80975"/>
              <a:ext cx="4477926" cy="21923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626104" indent="-313052" lvl="1">
                <a:lnSpc>
                  <a:spcPts val="5393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-120966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9356352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658623" y="1827499"/>
            <a:ext cx="3235134" cy="6786897"/>
          </a:xfrm>
          <a:custGeom>
            <a:avLst/>
            <a:gdLst/>
            <a:ahLst/>
            <a:cxnLst/>
            <a:rect r="r" b="b" t="t" l="l"/>
            <a:pathLst>
              <a:path h="6786897" w="3235134">
                <a:moveTo>
                  <a:pt x="0" y="0"/>
                </a:moveTo>
                <a:lnTo>
                  <a:pt x="3235133" y="0"/>
                </a:lnTo>
                <a:lnTo>
                  <a:pt x="3235133" y="6786897"/>
                </a:lnTo>
                <a:lnTo>
                  <a:pt x="0" y="67868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719148" y="2220631"/>
            <a:ext cx="2344121" cy="6393765"/>
          </a:xfrm>
          <a:custGeom>
            <a:avLst/>
            <a:gdLst/>
            <a:ahLst/>
            <a:cxnLst/>
            <a:rect r="r" b="b" t="t" l="l"/>
            <a:pathLst>
              <a:path h="6393765" w="2344121">
                <a:moveTo>
                  <a:pt x="0" y="0"/>
                </a:moveTo>
                <a:lnTo>
                  <a:pt x="2344121" y="0"/>
                </a:lnTo>
                <a:lnTo>
                  <a:pt x="2344121" y="6393765"/>
                </a:lnTo>
                <a:lnTo>
                  <a:pt x="0" y="63937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543721" y="-40239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UML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472399" y="1133167"/>
            <a:ext cx="334320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 Bold"/>
              </a:rPr>
              <a:t>Activity Diagram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67493" y="2223483"/>
            <a:ext cx="2572136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 Bold"/>
              </a:rPr>
              <a:t>Forget Password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272588" y="2223483"/>
            <a:ext cx="195831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 Bold"/>
              </a:rPr>
              <a:t>Email verify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14350" y="9588873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148988" y="9665073"/>
            <a:ext cx="7759716" cy="56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Canva Sans"/>
              </a:rPr>
              <a:t>18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71525" y="1265385"/>
            <a:ext cx="16744950" cy="7379718"/>
            <a:chOff x="0" y="0"/>
            <a:chExt cx="4410193" cy="19436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10192" cy="1943629"/>
            </a:xfrm>
            <a:custGeom>
              <a:avLst/>
              <a:gdLst/>
              <a:ahLst/>
              <a:cxnLst/>
              <a:rect r="r" b="b" t="t" l="l"/>
              <a:pathLst>
                <a:path h="1943629" w="4410192">
                  <a:moveTo>
                    <a:pt x="0" y="0"/>
                  </a:moveTo>
                  <a:lnTo>
                    <a:pt x="4410192" y="0"/>
                  </a:lnTo>
                  <a:lnTo>
                    <a:pt x="4410192" y="1943629"/>
                  </a:lnTo>
                  <a:lnTo>
                    <a:pt x="0" y="1943629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80975"/>
              <a:ext cx="4410193" cy="21246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626104" indent="-313052" lvl="1">
                <a:lnSpc>
                  <a:spcPts val="5393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300428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9103505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447661" y="2194844"/>
            <a:ext cx="7392678" cy="5897311"/>
          </a:xfrm>
          <a:custGeom>
            <a:avLst/>
            <a:gdLst/>
            <a:ahLst/>
            <a:cxnLst/>
            <a:rect r="r" b="b" t="t" l="l"/>
            <a:pathLst>
              <a:path h="5897311" w="7392678">
                <a:moveTo>
                  <a:pt x="0" y="0"/>
                </a:moveTo>
                <a:lnTo>
                  <a:pt x="7392678" y="0"/>
                </a:lnTo>
                <a:lnTo>
                  <a:pt x="7392678" y="5897312"/>
                </a:lnTo>
                <a:lnTo>
                  <a:pt x="0" y="58973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543721" y="435693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UML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472399" y="1275725"/>
            <a:ext cx="334320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 Bold"/>
              </a:rPr>
              <a:t>Activity Diagram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48988" y="9665073"/>
            <a:ext cx="7759716" cy="56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Canva Sans"/>
              </a:rPr>
              <a:t>19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71525" y="1265385"/>
            <a:ext cx="16744950" cy="7379718"/>
            <a:chOff x="0" y="0"/>
            <a:chExt cx="4410193" cy="19436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10192" cy="1943629"/>
            </a:xfrm>
            <a:custGeom>
              <a:avLst/>
              <a:gdLst/>
              <a:ahLst/>
              <a:cxnLst/>
              <a:rect r="r" b="b" t="t" l="l"/>
              <a:pathLst>
                <a:path h="1943629" w="4410192">
                  <a:moveTo>
                    <a:pt x="0" y="0"/>
                  </a:moveTo>
                  <a:lnTo>
                    <a:pt x="4410192" y="0"/>
                  </a:lnTo>
                  <a:lnTo>
                    <a:pt x="4410192" y="1943629"/>
                  </a:lnTo>
                  <a:lnTo>
                    <a:pt x="0" y="1943629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80975"/>
              <a:ext cx="4410193" cy="21246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626104" indent="-313052" lvl="1">
                <a:lnSpc>
                  <a:spcPts val="5393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300428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9103505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041829" y="3703523"/>
            <a:ext cx="11743671" cy="2503441"/>
          </a:xfrm>
          <a:custGeom>
            <a:avLst/>
            <a:gdLst/>
            <a:ahLst/>
            <a:cxnLst/>
            <a:rect r="r" b="b" t="t" l="l"/>
            <a:pathLst>
              <a:path h="2503441" w="11743671">
                <a:moveTo>
                  <a:pt x="0" y="0"/>
                </a:moveTo>
                <a:lnTo>
                  <a:pt x="11743671" y="0"/>
                </a:lnTo>
                <a:lnTo>
                  <a:pt x="11743671" y="2503442"/>
                </a:lnTo>
                <a:lnTo>
                  <a:pt x="0" y="25034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543721" y="435693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TABLE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89435" y="2521251"/>
            <a:ext cx="3704787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Canva Sans Bold"/>
              </a:rPr>
              <a:t>tbladmin: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48988" y="9665073"/>
            <a:ext cx="7759716" cy="56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Canva Sans"/>
              </a:rPr>
              <a:t>20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71525" y="1265385"/>
            <a:ext cx="16744950" cy="7379718"/>
            <a:chOff x="0" y="0"/>
            <a:chExt cx="4410193" cy="19436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10192" cy="1943629"/>
            </a:xfrm>
            <a:custGeom>
              <a:avLst/>
              <a:gdLst/>
              <a:ahLst/>
              <a:cxnLst/>
              <a:rect r="r" b="b" t="t" l="l"/>
              <a:pathLst>
                <a:path h="1943629" w="4410192">
                  <a:moveTo>
                    <a:pt x="0" y="0"/>
                  </a:moveTo>
                  <a:lnTo>
                    <a:pt x="4410192" y="0"/>
                  </a:lnTo>
                  <a:lnTo>
                    <a:pt x="4410192" y="1943629"/>
                  </a:lnTo>
                  <a:lnTo>
                    <a:pt x="0" y="1943629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80975"/>
              <a:ext cx="4410193" cy="21246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626104" indent="-313052" lvl="1">
                <a:lnSpc>
                  <a:spcPts val="5393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300428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9103505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786918" y="2209916"/>
            <a:ext cx="9266265" cy="6245147"/>
          </a:xfrm>
          <a:custGeom>
            <a:avLst/>
            <a:gdLst/>
            <a:ahLst/>
            <a:cxnLst/>
            <a:rect r="r" b="b" t="t" l="l"/>
            <a:pathLst>
              <a:path h="6245147" w="9266265">
                <a:moveTo>
                  <a:pt x="0" y="0"/>
                </a:moveTo>
                <a:lnTo>
                  <a:pt x="9266265" y="0"/>
                </a:lnTo>
                <a:lnTo>
                  <a:pt x="9266265" y="6245147"/>
                </a:lnTo>
                <a:lnTo>
                  <a:pt x="0" y="62451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543721" y="435693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TABLE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2423039"/>
            <a:ext cx="3704787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Canva Sans Bold"/>
              </a:rPr>
              <a:t>tblfaculty: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48988" y="9665073"/>
            <a:ext cx="7759716" cy="56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Canva Sans"/>
              </a:rPr>
              <a:t>21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951487" y="687305"/>
            <a:ext cx="8492182" cy="1730229"/>
            <a:chOff x="0" y="0"/>
            <a:chExt cx="2236624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36624" cy="455698"/>
            </a:xfrm>
            <a:custGeom>
              <a:avLst/>
              <a:gdLst/>
              <a:ahLst/>
              <a:cxnLst/>
              <a:rect r="r" b="b" t="t" l="l"/>
              <a:pathLst>
                <a:path h="455698" w="2236624">
                  <a:moveTo>
                    <a:pt x="0" y="0"/>
                  </a:moveTo>
                  <a:lnTo>
                    <a:pt x="2236624" y="0"/>
                  </a:lnTo>
                  <a:lnTo>
                    <a:pt x="2236624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236624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590398" y="6983167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6" id="16"/>
          <p:cNvGraphicFramePr>
            <a:graphicFrameLocks noGrp="true"/>
          </p:cNvGraphicFramePr>
          <p:nvPr/>
        </p:nvGraphicFramePr>
        <p:xfrm>
          <a:off x="3002797" y="2661323"/>
          <a:ext cx="12861405" cy="4986553"/>
        </p:xfrm>
        <a:graphic>
          <a:graphicData uri="http://schemas.openxmlformats.org/drawingml/2006/table">
            <a:tbl>
              <a:tblPr/>
              <a:tblGrid>
                <a:gridCol w="2960295"/>
                <a:gridCol w="9901109"/>
              </a:tblGrid>
              <a:tr h="80626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</a:rPr>
                        <a:t>Details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</a:rPr>
                        <a:t>Member 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50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ExamNo: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1938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50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Prasad Anjali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50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ContactNo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8140455917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50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Email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anjalirprasad33gmail.com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7" id="17"/>
          <p:cNvSpPr txBox="true"/>
          <p:nvPr/>
        </p:nvSpPr>
        <p:spPr>
          <a:xfrm rot="0">
            <a:off x="4385671" y="927616"/>
            <a:ext cx="9516658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PERSONAL PROFILE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71525" y="1265385"/>
            <a:ext cx="16744950" cy="7379718"/>
            <a:chOff x="0" y="0"/>
            <a:chExt cx="4410193" cy="19436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10192" cy="1943629"/>
            </a:xfrm>
            <a:custGeom>
              <a:avLst/>
              <a:gdLst/>
              <a:ahLst/>
              <a:cxnLst/>
              <a:rect r="r" b="b" t="t" l="l"/>
              <a:pathLst>
                <a:path h="1943629" w="4410192">
                  <a:moveTo>
                    <a:pt x="0" y="0"/>
                  </a:moveTo>
                  <a:lnTo>
                    <a:pt x="4410192" y="0"/>
                  </a:lnTo>
                  <a:lnTo>
                    <a:pt x="4410192" y="1943629"/>
                  </a:lnTo>
                  <a:lnTo>
                    <a:pt x="0" y="1943629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80975"/>
              <a:ext cx="4410193" cy="21246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626104" indent="-313052" lvl="1">
                <a:lnSpc>
                  <a:spcPts val="5393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300428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9103505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690696" y="2263604"/>
            <a:ext cx="9439660" cy="5759792"/>
          </a:xfrm>
          <a:custGeom>
            <a:avLst/>
            <a:gdLst/>
            <a:ahLst/>
            <a:cxnLst/>
            <a:rect r="r" b="b" t="t" l="l"/>
            <a:pathLst>
              <a:path h="5759792" w="9439660">
                <a:moveTo>
                  <a:pt x="0" y="0"/>
                </a:moveTo>
                <a:lnTo>
                  <a:pt x="9439660" y="0"/>
                </a:lnTo>
                <a:lnTo>
                  <a:pt x="9439660" y="5759792"/>
                </a:lnTo>
                <a:lnTo>
                  <a:pt x="0" y="57597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543721" y="435693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TABLE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2423039"/>
            <a:ext cx="3704787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Canva Sans Bold"/>
              </a:rPr>
              <a:t>tblstudent: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48988" y="9665073"/>
            <a:ext cx="7759716" cy="56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Canva Sans"/>
              </a:rPr>
              <a:t>22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71525" y="1265385"/>
            <a:ext cx="16744950" cy="7379718"/>
            <a:chOff x="0" y="0"/>
            <a:chExt cx="4410193" cy="19436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10192" cy="1943629"/>
            </a:xfrm>
            <a:custGeom>
              <a:avLst/>
              <a:gdLst/>
              <a:ahLst/>
              <a:cxnLst/>
              <a:rect r="r" b="b" t="t" l="l"/>
              <a:pathLst>
                <a:path h="1943629" w="4410192">
                  <a:moveTo>
                    <a:pt x="0" y="0"/>
                  </a:moveTo>
                  <a:lnTo>
                    <a:pt x="4410192" y="0"/>
                  </a:lnTo>
                  <a:lnTo>
                    <a:pt x="4410192" y="1943629"/>
                  </a:lnTo>
                  <a:lnTo>
                    <a:pt x="0" y="1943629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80975"/>
              <a:ext cx="4410193" cy="21246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626104" indent="-313052" lvl="1">
                <a:lnSpc>
                  <a:spcPts val="5393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300428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9103505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704222" y="2332182"/>
            <a:ext cx="9412607" cy="3191899"/>
          </a:xfrm>
          <a:custGeom>
            <a:avLst/>
            <a:gdLst/>
            <a:ahLst/>
            <a:cxnLst/>
            <a:rect r="r" b="b" t="t" l="l"/>
            <a:pathLst>
              <a:path h="3191899" w="9412607">
                <a:moveTo>
                  <a:pt x="0" y="0"/>
                </a:moveTo>
                <a:lnTo>
                  <a:pt x="9412607" y="0"/>
                </a:lnTo>
                <a:lnTo>
                  <a:pt x="9412607" y="3191899"/>
                </a:lnTo>
                <a:lnTo>
                  <a:pt x="0" y="31918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66972" y="5825607"/>
            <a:ext cx="9800153" cy="2641261"/>
          </a:xfrm>
          <a:custGeom>
            <a:avLst/>
            <a:gdLst/>
            <a:ahLst/>
            <a:cxnLst/>
            <a:rect r="r" b="b" t="t" l="l"/>
            <a:pathLst>
              <a:path h="2641261" w="9800153">
                <a:moveTo>
                  <a:pt x="0" y="0"/>
                </a:moveTo>
                <a:lnTo>
                  <a:pt x="9800153" y="0"/>
                </a:lnTo>
                <a:lnTo>
                  <a:pt x="9800153" y="2641260"/>
                </a:lnTo>
                <a:lnTo>
                  <a:pt x="0" y="26412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543721" y="435693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TABLE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66972" y="3880507"/>
            <a:ext cx="3164621" cy="511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00000"/>
                </a:solidFill>
                <a:latin typeface="Canva Sans Bold"/>
              </a:rPr>
              <a:t>tblsubject 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025867" y="7098612"/>
            <a:ext cx="3090962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Canva Sans Bold"/>
              </a:rPr>
              <a:t>: tblevent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148988" y="9665073"/>
            <a:ext cx="7759716" cy="56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Canva Sans"/>
              </a:rPr>
              <a:t>23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71525" y="1265385"/>
            <a:ext cx="16744950" cy="7379718"/>
            <a:chOff x="0" y="0"/>
            <a:chExt cx="4410193" cy="19436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10192" cy="1943629"/>
            </a:xfrm>
            <a:custGeom>
              <a:avLst/>
              <a:gdLst/>
              <a:ahLst/>
              <a:cxnLst/>
              <a:rect r="r" b="b" t="t" l="l"/>
              <a:pathLst>
                <a:path h="1943629" w="4410192">
                  <a:moveTo>
                    <a:pt x="0" y="0"/>
                  </a:moveTo>
                  <a:lnTo>
                    <a:pt x="4410192" y="0"/>
                  </a:lnTo>
                  <a:lnTo>
                    <a:pt x="4410192" y="1943629"/>
                  </a:lnTo>
                  <a:lnTo>
                    <a:pt x="0" y="1943629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80975"/>
              <a:ext cx="4410193" cy="21246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626104" indent="-313052" lvl="1">
                <a:lnSpc>
                  <a:spcPts val="5393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300428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9103505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139012" y="2293063"/>
            <a:ext cx="9662292" cy="5324362"/>
          </a:xfrm>
          <a:custGeom>
            <a:avLst/>
            <a:gdLst/>
            <a:ahLst/>
            <a:cxnLst/>
            <a:rect r="r" b="b" t="t" l="l"/>
            <a:pathLst>
              <a:path h="5324362" w="9662292">
                <a:moveTo>
                  <a:pt x="0" y="0"/>
                </a:moveTo>
                <a:lnTo>
                  <a:pt x="9662291" y="0"/>
                </a:lnTo>
                <a:lnTo>
                  <a:pt x="9662291" y="5324362"/>
                </a:lnTo>
                <a:lnTo>
                  <a:pt x="0" y="53243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543721" y="435693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TABLE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2423039"/>
            <a:ext cx="3704787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Canva Sans Bold"/>
              </a:rPr>
              <a:t>tblassignment: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48988" y="9665073"/>
            <a:ext cx="7759716" cy="56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Canva Sans"/>
              </a:rPr>
              <a:t>24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71525" y="1265385"/>
            <a:ext cx="16744950" cy="7379718"/>
            <a:chOff x="0" y="0"/>
            <a:chExt cx="4410193" cy="19436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10192" cy="1943629"/>
            </a:xfrm>
            <a:custGeom>
              <a:avLst/>
              <a:gdLst/>
              <a:ahLst/>
              <a:cxnLst/>
              <a:rect r="r" b="b" t="t" l="l"/>
              <a:pathLst>
                <a:path h="1943629" w="4410192">
                  <a:moveTo>
                    <a:pt x="0" y="0"/>
                  </a:moveTo>
                  <a:lnTo>
                    <a:pt x="4410192" y="0"/>
                  </a:lnTo>
                  <a:lnTo>
                    <a:pt x="4410192" y="1943629"/>
                  </a:lnTo>
                  <a:lnTo>
                    <a:pt x="0" y="1943629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80975"/>
              <a:ext cx="4410193" cy="21246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626104" indent="-313052" lvl="1">
                <a:lnSpc>
                  <a:spcPts val="5393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300428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9103505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543721" y="2271865"/>
            <a:ext cx="11369780" cy="5366757"/>
          </a:xfrm>
          <a:custGeom>
            <a:avLst/>
            <a:gdLst/>
            <a:ahLst/>
            <a:cxnLst/>
            <a:rect r="r" b="b" t="t" l="l"/>
            <a:pathLst>
              <a:path h="5366757" w="11369780">
                <a:moveTo>
                  <a:pt x="0" y="0"/>
                </a:moveTo>
                <a:lnTo>
                  <a:pt x="11369780" y="0"/>
                </a:lnTo>
                <a:lnTo>
                  <a:pt x="11369780" y="5366758"/>
                </a:lnTo>
                <a:lnTo>
                  <a:pt x="0" y="53667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543721" y="435693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TABLE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2423039"/>
            <a:ext cx="3704787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Canva Sans Bold"/>
              </a:rPr>
              <a:t>tblnotes: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48988" y="9665073"/>
            <a:ext cx="7759716" cy="56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Canva Sans"/>
              </a:rPr>
              <a:t>25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71525" y="1265385"/>
            <a:ext cx="16744950" cy="7379718"/>
            <a:chOff x="0" y="0"/>
            <a:chExt cx="4410193" cy="19436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10192" cy="1943629"/>
            </a:xfrm>
            <a:custGeom>
              <a:avLst/>
              <a:gdLst/>
              <a:ahLst/>
              <a:cxnLst/>
              <a:rect r="r" b="b" t="t" l="l"/>
              <a:pathLst>
                <a:path h="1943629" w="4410192">
                  <a:moveTo>
                    <a:pt x="0" y="0"/>
                  </a:moveTo>
                  <a:lnTo>
                    <a:pt x="4410192" y="0"/>
                  </a:lnTo>
                  <a:lnTo>
                    <a:pt x="4410192" y="1943629"/>
                  </a:lnTo>
                  <a:lnTo>
                    <a:pt x="0" y="1943629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80975"/>
              <a:ext cx="4410193" cy="21246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626104" indent="-313052" lvl="1">
                <a:lnSpc>
                  <a:spcPts val="5393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300428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9103505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164928" y="2282846"/>
            <a:ext cx="8524841" cy="3211198"/>
          </a:xfrm>
          <a:custGeom>
            <a:avLst/>
            <a:gdLst/>
            <a:ahLst/>
            <a:cxnLst/>
            <a:rect r="r" b="b" t="t" l="l"/>
            <a:pathLst>
              <a:path h="3211198" w="8524841">
                <a:moveTo>
                  <a:pt x="0" y="0"/>
                </a:moveTo>
                <a:lnTo>
                  <a:pt x="8524841" y="0"/>
                </a:lnTo>
                <a:lnTo>
                  <a:pt x="8524841" y="3211198"/>
                </a:lnTo>
                <a:lnTo>
                  <a:pt x="0" y="32111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96548" y="5494044"/>
            <a:ext cx="8113978" cy="3151060"/>
          </a:xfrm>
          <a:custGeom>
            <a:avLst/>
            <a:gdLst/>
            <a:ahLst/>
            <a:cxnLst/>
            <a:rect r="r" b="b" t="t" l="l"/>
            <a:pathLst>
              <a:path h="3151060" w="8113978">
                <a:moveTo>
                  <a:pt x="0" y="0"/>
                </a:moveTo>
                <a:lnTo>
                  <a:pt x="8113978" y="0"/>
                </a:lnTo>
                <a:lnTo>
                  <a:pt x="8113978" y="3151059"/>
                </a:lnTo>
                <a:lnTo>
                  <a:pt x="0" y="31510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543721" y="435693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TABLE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460141" y="3627459"/>
            <a:ext cx="3704787" cy="49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Canva Sans Bold"/>
              </a:rPr>
              <a:t>comments: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44201" y="6818113"/>
            <a:ext cx="3704787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Canva Sans Bold"/>
              </a:rPr>
              <a:t>:comments_notes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148988" y="9665073"/>
            <a:ext cx="7759716" cy="56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Canva Sans"/>
              </a:rPr>
              <a:t>26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71525" y="1265385"/>
            <a:ext cx="16744950" cy="7379718"/>
            <a:chOff x="0" y="0"/>
            <a:chExt cx="4410193" cy="19436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10192" cy="1943629"/>
            </a:xfrm>
            <a:custGeom>
              <a:avLst/>
              <a:gdLst/>
              <a:ahLst/>
              <a:cxnLst/>
              <a:rect r="r" b="b" t="t" l="l"/>
              <a:pathLst>
                <a:path h="1943629" w="4410192">
                  <a:moveTo>
                    <a:pt x="0" y="0"/>
                  </a:moveTo>
                  <a:lnTo>
                    <a:pt x="4410192" y="0"/>
                  </a:lnTo>
                  <a:lnTo>
                    <a:pt x="4410192" y="1943629"/>
                  </a:lnTo>
                  <a:lnTo>
                    <a:pt x="0" y="1943629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80975"/>
              <a:ext cx="4410193" cy="21246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626104" indent="-313052" lvl="1">
                <a:lnSpc>
                  <a:spcPts val="5393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300428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9103505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725636" y="3174721"/>
            <a:ext cx="11369780" cy="4315537"/>
          </a:xfrm>
          <a:custGeom>
            <a:avLst/>
            <a:gdLst/>
            <a:ahLst/>
            <a:cxnLst/>
            <a:rect r="r" b="b" t="t" l="l"/>
            <a:pathLst>
              <a:path h="4315537" w="11369780">
                <a:moveTo>
                  <a:pt x="0" y="0"/>
                </a:moveTo>
                <a:lnTo>
                  <a:pt x="11369780" y="0"/>
                </a:lnTo>
                <a:lnTo>
                  <a:pt x="11369780" y="4315537"/>
                </a:lnTo>
                <a:lnTo>
                  <a:pt x="0" y="4315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543721" y="435693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TABLE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2423039"/>
            <a:ext cx="3704787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Canva Sans Bold"/>
              </a:rPr>
              <a:t>tblcontact: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48988" y="9665073"/>
            <a:ext cx="7759716" cy="56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Canva Sans"/>
              </a:rPr>
              <a:t>27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687305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543721" y="904875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DESIGN REPORT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590398" y="6983167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832614" y="2627461"/>
            <a:ext cx="14616364" cy="4851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04"/>
              </a:lnSpc>
            </a:pPr>
            <a:r>
              <a:rPr lang="en-US" sz="3528">
                <a:solidFill>
                  <a:srgbClr val="000000"/>
                </a:solidFill>
                <a:latin typeface="Canva Sans Bold"/>
              </a:rPr>
              <a:t>Security Issues:</a:t>
            </a:r>
          </a:p>
          <a:p>
            <a:pPr marL="507874" indent="-253937" lvl="1">
              <a:lnSpc>
                <a:spcPts val="4069"/>
              </a:lnSpc>
              <a:buFont typeface="Arial"/>
              <a:buChar char="•"/>
            </a:pPr>
            <a:r>
              <a:rPr lang="en-US" sz="2352">
                <a:solidFill>
                  <a:srgbClr val="000000"/>
                </a:solidFill>
                <a:latin typeface="Canva Sans"/>
              </a:rPr>
              <a:t>User authentication is performed so that no authorized user can access the system.</a:t>
            </a:r>
          </a:p>
          <a:p>
            <a:pPr marL="507874" indent="-253937" lvl="1">
              <a:lnSpc>
                <a:spcPts val="4069"/>
              </a:lnSpc>
              <a:buFont typeface="Arial"/>
              <a:buChar char="•"/>
            </a:pPr>
            <a:r>
              <a:rPr lang="en-US" sz="2352">
                <a:solidFill>
                  <a:srgbClr val="000000"/>
                </a:solidFill>
                <a:latin typeface="Canva Sans"/>
              </a:rPr>
              <a:t> Email ID and Password are authorized from the database.</a:t>
            </a:r>
          </a:p>
          <a:p>
            <a:pPr marL="507874" indent="-253937" lvl="1">
              <a:lnSpc>
                <a:spcPts val="4069"/>
              </a:lnSpc>
              <a:buFont typeface="Arial"/>
              <a:buChar char="•"/>
            </a:pPr>
            <a:r>
              <a:rPr lang="en-US" sz="2352">
                <a:solidFill>
                  <a:srgbClr val="000000"/>
                </a:solidFill>
                <a:latin typeface="Canva Sans"/>
              </a:rPr>
              <a:t>System operations are performed as per the type of users using the systems.</a:t>
            </a:r>
          </a:p>
          <a:p>
            <a:pPr marL="507874" indent="-253937" lvl="1">
              <a:lnSpc>
                <a:spcPts val="4069"/>
              </a:lnSpc>
              <a:buFont typeface="Arial"/>
              <a:buChar char="•"/>
            </a:pPr>
            <a:r>
              <a:rPr lang="en-US" sz="2352">
                <a:solidFill>
                  <a:srgbClr val="000000"/>
                </a:solidFill>
                <a:latin typeface="Canva Sans"/>
              </a:rPr>
              <a:t>User cannot change his/her password without entering the old password.</a:t>
            </a:r>
          </a:p>
          <a:p>
            <a:pPr marL="507874" indent="-253937" lvl="1">
              <a:lnSpc>
                <a:spcPts val="4069"/>
              </a:lnSpc>
              <a:buFont typeface="Arial"/>
              <a:buChar char="•"/>
            </a:pPr>
            <a:r>
              <a:rPr lang="en-US" sz="2352">
                <a:solidFill>
                  <a:srgbClr val="000000"/>
                </a:solidFill>
                <a:latin typeface="Canva Sans"/>
              </a:rPr>
              <a:t>Session is maintained  for user.</a:t>
            </a:r>
          </a:p>
          <a:p>
            <a:pPr marL="507874" indent="-253937" lvl="1">
              <a:lnSpc>
                <a:spcPts val="4069"/>
              </a:lnSpc>
              <a:buFont typeface="Arial"/>
              <a:buChar char="•"/>
            </a:pPr>
            <a:r>
              <a:rPr lang="en-US" sz="2352">
                <a:solidFill>
                  <a:srgbClr val="000000"/>
                </a:solidFill>
                <a:latin typeface="Canva Sans"/>
              </a:rPr>
              <a:t>Only Logged in user can access notes.</a:t>
            </a:r>
          </a:p>
          <a:p>
            <a:pPr marL="507874" indent="-253937" lvl="1">
              <a:lnSpc>
                <a:spcPts val="4069"/>
              </a:lnSpc>
              <a:buFont typeface="Arial"/>
              <a:buChar char="•"/>
            </a:pPr>
            <a:r>
              <a:rPr lang="en-US" sz="2352">
                <a:solidFill>
                  <a:srgbClr val="000000"/>
                </a:solidFill>
                <a:latin typeface="Canva Sans"/>
              </a:rPr>
              <a:t> Websites uses encryption and decryption method to store user password.</a:t>
            </a:r>
          </a:p>
          <a:p>
            <a:pPr>
              <a:lnSpc>
                <a:spcPts val="3899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3148988" y="9665073"/>
            <a:ext cx="7759716" cy="56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Canva Sans"/>
              </a:rPr>
              <a:t>28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687305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590398" y="6983167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320609" y="2595559"/>
            <a:ext cx="9404240" cy="5294909"/>
          </a:xfrm>
          <a:custGeom>
            <a:avLst/>
            <a:gdLst/>
            <a:ahLst/>
            <a:cxnLst/>
            <a:rect r="r" b="b" t="t" l="l"/>
            <a:pathLst>
              <a:path h="5294909" w="9404240">
                <a:moveTo>
                  <a:pt x="0" y="0"/>
                </a:moveTo>
                <a:lnTo>
                  <a:pt x="9404240" y="0"/>
                </a:lnTo>
                <a:lnTo>
                  <a:pt x="9404240" y="5294909"/>
                </a:lnTo>
                <a:lnTo>
                  <a:pt x="0" y="52949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543721" y="904875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DESIGN REPORT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89435" y="2657678"/>
            <a:ext cx="14910117" cy="211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62"/>
              </a:lnSpc>
            </a:pPr>
            <a:r>
              <a:rPr lang="en-US" sz="3099">
                <a:solidFill>
                  <a:srgbClr val="000000"/>
                </a:solidFill>
                <a:latin typeface="Canva Sans Bold"/>
              </a:rPr>
              <a:t>Input Screen Layout:</a:t>
            </a:r>
          </a:p>
          <a:p>
            <a:pPr>
              <a:lnSpc>
                <a:spcPts val="5362"/>
              </a:lnSpc>
            </a:pPr>
          </a:p>
          <a:p>
            <a:pPr>
              <a:lnSpc>
                <a:spcPts val="3113"/>
              </a:lnSpc>
            </a:pPr>
          </a:p>
          <a:p>
            <a:pPr>
              <a:lnSpc>
                <a:spcPts val="3113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148988" y="9665073"/>
            <a:ext cx="7759716" cy="56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Canva Sans"/>
              </a:rPr>
              <a:t>29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687305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590398" y="6983167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249234" y="2509894"/>
            <a:ext cx="9808817" cy="5522699"/>
          </a:xfrm>
          <a:custGeom>
            <a:avLst/>
            <a:gdLst/>
            <a:ahLst/>
            <a:cxnLst/>
            <a:rect r="r" b="b" t="t" l="l"/>
            <a:pathLst>
              <a:path h="5522699" w="9808817">
                <a:moveTo>
                  <a:pt x="0" y="0"/>
                </a:moveTo>
                <a:lnTo>
                  <a:pt x="9808817" y="0"/>
                </a:lnTo>
                <a:lnTo>
                  <a:pt x="9808817" y="5522700"/>
                </a:lnTo>
                <a:lnTo>
                  <a:pt x="0" y="5522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543721" y="904875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DESIGN REPORT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48988" y="9665073"/>
            <a:ext cx="7759716" cy="56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Canva Sans"/>
              </a:rPr>
              <a:t>30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687305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590398" y="6983167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543721" y="2553386"/>
            <a:ext cx="11534460" cy="5324132"/>
          </a:xfrm>
          <a:custGeom>
            <a:avLst/>
            <a:gdLst/>
            <a:ahLst/>
            <a:cxnLst/>
            <a:rect r="r" b="b" t="t" l="l"/>
            <a:pathLst>
              <a:path h="5324132" w="11534460">
                <a:moveTo>
                  <a:pt x="0" y="0"/>
                </a:moveTo>
                <a:lnTo>
                  <a:pt x="11534461" y="0"/>
                </a:lnTo>
                <a:lnTo>
                  <a:pt x="11534461" y="5324131"/>
                </a:lnTo>
                <a:lnTo>
                  <a:pt x="0" y="53241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0989" r="0" b="-10989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543721" y="904875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DESIGN REPORT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48988" y="9665073"/>
            <a:ext cx="7759716" cy="56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Canva Sans"/>
              </a:rPr>
              <a:t>31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897909" y="687305"/>
            <a:ext cx="8465393" cy="1730229"/>
            <a:chOff x="0" y="0"/>
            <a:chExt cx="2229569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29569" cy="455698"/>
            </a:xfrm>
            <a:custGeom>
              <a:avLst/>
              <a:gdLst/>
              <a:ahLst/>
              <a:cxnLst/>
              <a:rect r="r" b="b" t="t" l="l"/>
              <a:pathLst>
                <a:path h="455698" w="2229569">
                  <a:moveTo>
                    <a:pt x="0" y="0"/>
                  </a:moveTo>
                  <a:lnTo>
                    <a:pt x="2229569" y="0"/>
                  </a:lnTo>
                  <a:lnTo>
                    <a:pt x="2229569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229569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590398" y="6983167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6" id="16"/>
          <p:cNvGraphicFramePr>
            <a:graphicFrameLocks noGrp="true"/>
          </p:cNvGraphicFramePr>
          <p:nvPr/>
        </p:nvGraphicFramePr>
        <p:xfrm>
          <a:off x="3002797" y="2661323"/>
          <a:ext cx="12861405" cy="4986553"/>
        </p:xfrm>
        <a:graphic>
          <a:graphicData uri="http://schemas.openxmlformats.org/drawingml/2006/table">
            <a:tbl>
              <a:tblPr/>
              <a:tblGrid>
                <a:gridCol w="2960295"/>
                <a:gridCol w="9901109"/>
              </a:tblGrid>
              <a:tr h="80626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</a:rPr>
                        <a:t>Details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</a:rPr>
                        <a:t>Member 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50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ExamNo: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1861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50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Uma Chaudhary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50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ContactNo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9316025773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50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Email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chaudhary.uma10@gmail.com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7" id="17"/>
          <p:cNvSpPr txBox="true"/>
          <p:nvPr/>
        </p:nvSpPr>
        <p:spPr>
          <a:xfrm rot="0">
            <a:off x="4385671" y="927616"/>
            <a:ext cx="9516658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PERSONAL PROFILE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687305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590398" y="6983167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982708" y="2417534"/>
            <a:ext cx="9761571" cy="5496098"/>
          </a:xfrm>
          <a:custGeom>
            <a:avLst/>
            <a:gdLst/>
            <a:ahLst/>
            <a:cxnLst/>
            <a:rect r="r" b="b" t="t" l="l"/>
            <a:pathLst>
              <a:path h="5496098" w="9761571">
                <a:moveTo>
                  <a:pt x="0" y="0"/>
                </a:moveTo>
                <a:lnTo>
                  <a:pt x="9761571" y="0"/>
                </a:lnTo>
                <a:lnTo>
                  <a:pt x="9761571" y="5496098"/>
                </a:lnTo>
                <a:lnTo>
                  <a:pt x="0" y="54960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543721" y="904875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DESIGN REPORT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48988" y="9665073"/>
            <a:ext cx="7759716" cy="56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Canva Sans"/>
              </a:rPr>
              <a:t>32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687305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590398" y="6983167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911847" y="2404888"/>
            <a:ext cx="10997357" cy="5477224"/>
          </a:xfrm>
          <a:custGeom>
            <a:avLst/>
            <a:gdLst/>
            <a:ahLst/>
            <a:cxnLst/>
            <a:rect r="r" b="b" t="t" l="l"/>
            <a:pathLst>
              <a:path h="5477224" w="10997357">
                <a:moveTo>
                  <a:pt x="0" y="0"/>
                </a:moveTo>
                <a:lnTo>
                  <a:pt x="10997357" y="0"/>
                </a:lnTo>
                <a:lnTo>
                  <a:pt x="10997357" y="5477224"/>
                </a:lnTo>
                <a:lnTo>
                  <a:pt x="0" y="54772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4757" r="0" b="-829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543721" y="904875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DESIGN REPORT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48988" y="9665073"/>
            <a:ext cx="7759716" cy="56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Canva Sans"/>
              </a:rPr>
              <a:t>33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687305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590398" y="6983167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186844" y="2450497"/>
            <a:ext cx="10508155" cy="5381163"/>
          </a:xfrm>
          <a:custGeom>
            <a:avLst/>
            <a:gdLst/>
            <a:ahLst/>
            <a:cxnLst/>
            <a:rect r="r" b="b" t="t" l="l"/>
            <a:pathLst>
              <a:path h="5381163" w="10508155">
                <a:moveTo>
                  <a:pt x="0" y="0"/>
                </a:moveTo>
                <a:lnTo>
                  <a:pt x="10508155" y="0"/>
                </a:lnTo>
                <a:lnTo>
                  <a:pt x="10508155" y="5381163"/>
                </a:lnTo>
                <a:lnTo>
                  <a:pt x="0" y="53811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4973" r="0" b="-4973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543721" y="904875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DESIGN REPORT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48988" y="9665073"/>
            <a:ext cx="7759716" cy="56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Canva Sans"/>
              </a:rPr>
              <a:t>34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687305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590398" y="6983167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384102" y="2417534"/>
            <a:ext cx="9776763" cy="5504652"/>
          </a:xfrm>
          <a:custGeom>
            <a:avLst/>
            <a:gdLst/>
            <a:ahLst/>
            <a:cxnLst/>
            <a:rect r="r" b="b" t="t" l="l"/>
            <a:pathLst>
              <a:path h="5504652" w="9776763">
                <a:moveTo>
                  <a:pt x="0" y="0"/>
                </a:moveTo>
                <a:lnTo>
                  <a:pt x="9776763" y="0"/>
                </a:lnTo>
                <a:lnTo>
                  <a:pt x="9776763" y="5504652"/>
                </a:lnTo>
                <a:lnTo>
                  <a:pt x="0" y="55046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543721" y="904875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DESIGN REPORT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48988" y="9665073"/>
            <a:ext cx="7759716" cy="56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Canva Sans"/>
              </a:rPr>
              <a:t>35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687305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590398" y="6983167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982708" y="2237516"/>
            <a:ext cx="10322584" cy="5811968"/>
          </a:xfrm>
          <a:custGeom>
            <a:avLst/>
            <a:gdLst/>
            <a:ahLst/>
            <a:cxnLst/>
            <a:rect r="r" b="b" t="t" l="l"/>
            <a:pathLst>
              <a:path h="5811968" w="10322584">
                <a:moveTo>
                  <a:pt x="0" y="0"/>
                </a:moveTo>
                <a:lnTo>
                  <a:pt x="10322584" y="0"/>
                </a:lnTo>
                <a:lnTo>
                  <a:pt x="10322584" y="5811968"/>
                </a:lnTo>
                <a:lnTo>
                  <a:pt x="0" y="58119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543721" y="904875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DESIGN REPORT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48988" y="9665073"/>
            <a:ext cx="7759716" cy="56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Canva Sans"/>
              </a:rPr>
              <a:t>36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38225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Canva Sans"/>
                </a:rPr>
                <a:t>Output Screen Layout:</a:t>
              </a: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687305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590398" y="6983167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139012" y="2684757"/>
            <a:ext cx="9208934" cy="5184945"/>
          </a:xfrm>
          <a:custGeom>
            <a:avLst/>
            <a:gdLst/>
            <a:ahLst/>
            <a:cxnLst/>
            <a:rect r="r" b="b" t="t" l="l"/>
            <a:pathLst>
              <a:path h="5184945" w="9208934">
                <a:moveTo>
                  <a:pt x="0" y="0"/>
                </a:moveTo>
                <a:lnTo>
                  <a:pt x="9208934" y="0"/>
                </a:lnTo>
                <a:lnTo>
                  <a:pt x="9208934" y="5184945"/>
                </a:lnTo>
                <a:lnTo>
                  <a:pt x="0" y="51849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543721" y="904875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DESIGN REPORT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49200" y="2637132"/>
            <a:ext cx="3476982" cy="860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2"/>
              </a:lnSpc>
            </a:pPr>
            <a:r>
              <a:rPr lang="en-US" sz="2480">
                <a:solidFill>
                  <a:srgbClr val="000000"/>
                </a:solidFill>
                <a:latin typeface="Canva Sans Bold"/>
              </a:rPr>
              <a:t>Output Screen Layout:</a:t>
            </a:r>
          </a:p>
          <a:p>
            <a:pPr algn="ctr">
              <a:lnSpc>
                <a:spcPts val="3472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3148988" y="9665073"/>
            <a:ext cx="7759716" cy="56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Canva Sans"/>
              </a:rPr>
              <a:t>37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687305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590398" y="6983167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543721" y="2432835"/>
            <a:ext cx="9628775" cy="5421329"/>
          </a:xfrm>
          <a:custGeom>
            <a:avLst/>
            <a:gdLst/>
            <a:ahLst/>
            <a:cxnLst/>
            <a:rect r="r" b="b" t="t" l="l"/>
            <a:pathLst>
              <a:path h="5421329" w="9628775">
                <a:moveTo>
                  <a:pt x="0" y="0"/>
                </a:moveTo>
                <a:lnTo>
                  <a:pt x="9628775" y="0"/>
                </a:lnTo>
                <a:lnTo>
                  <a:pt x="9628775" y="5421330"/>
                </a:lnTo>
                <a:lnTo>
                  <a:pt x="0" y="54213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543721" y="904875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DESIGN REPORT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48988" y="9665073"/>
            <a:ext cx="7759716" cy="56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Canva Sans"/>
              </a:rPr>
              <a:t>38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687305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590398" y="6983167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982708" y="2237516"/>
            <a:ext cx="10322584" cy="5811968"/>
          </a:xfrm>
          <a:custGeom>
            <a:avLst/>
            <a:gdLst/>
            <a:ahLst/>
            <a:cxnLst/>
            <a:rect r="r" b="b" t="t" l="l"/>
            <a:pathLst>
              <a:path h="5811968" w="10322584">
                <a:moveTo>
                  <a:pt x="0" y="0"/>
                </a:moveTo>
                <a:lnTo>
                  <a:pt x="10322584" y="0"/>
                </a:lnTo>
                <a:lnTo>
                  <a:pt x="10322584" y="5811968"/>
                </a:lnTo>
                <a:lnTo>
                  <a:pt x="0" y="58119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543721" y="904875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DESIGN REPORT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48988" y="9665073"/>
            <a:ext cx="7759716" cy="56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Canva Sans"/>
              </a:rPr>
              <a:t>39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687305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590398" y="6983167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256156" y="2472431"/>
            <a:ext cx="9488123" cy="5342137"/>
          </a:xfrm>
          <a:custGeom>
            <a:avLst/>
            <a:gdLst/>
            <a:ahLst/>
            <a:cxnLst/>
            <a:rect r="r" b="b" t="t" l="l"/>
            <a:pathLst>
              <a:path h="5342137" w="9488123">
                <a:moveTo>
                  <a:pt x="0" y="0"/>
                </a:moveTo>
                <a:lnTo>
                  <a:pt x="9488123" y="0"/>
                </a:lnTo>
                <a:lnTo>
                  <a:pt x="9488123" y="5342138"/>
                </a:lnTo>
                <a:lnTo>
                  <a:pt x="0" y="53421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543721" y="904875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DESIGN REPORT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48988" y="9665073"/>
            <a:ext cx="7759716" cy="56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Canva Sans"/>
              </a:rPr>
              <a:t>40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687305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590398" y="6983167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639660" y="2457339"/>
            <a:ext cx="9541733" cy="5372322"/>
          </a:xfrm>
          <a:custGeom>
            <a:avLst/>
            <a:gdLst/>
            <a:ahLst/>
            <a:cxnLst/>
            <a:rect r="r" b="b" t="t" l="l"/>
            <a:pathLst>
              <a:path h="5372322" w="9541733">
                <a:moveTo>
                  <a:pt x="0" y="0"/>
                </a:moveTo>
                <a:lnTo>
                  <a:pt x="9541732" y="0"/>
                </a:lnTo>
                <a:lnTo>
                  <a:pt x="9541732" y="5372322"/>
                </a:lnTo>
                <a:lnTo>
                  <a:pt x="0" y="53723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543721" y="904875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DESIGN REPORT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48988" y="9665073"/>
            <a:ext cx="7759716" cy="56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Canva Sans"/>
              </a:rPr>
              <a:t>41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7143509"/>
            <a:chOff x="0" y="0"/>
            <a:chExt cx="4274726" cy="18814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881418"/>
            </a:xfrm>
            <a:custGeom>
              <a:avLst/>
              <a:gdLst/>
              <a:ahLst/>
              <a:cxnLst/>
              <a:rect r="r" b="b" t="t" l="l"/>
              <a:pathLst>
                <a:path h="1881418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881418"/>
                  </a:lnTo>
                  <a:lnTo>
                    <a:pt x="0" y="18814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9195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687305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590398" y="6983167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607824" y="2646997"/>
            <a:ext cx="6752039" cy="5560503"/>
          </a:xfrm>
          <a:custGeom>
            <a:avLst/>
            <a:gdLst/>
            <a:ahLst/>
            <a:cxnLst/>
            <a:rect r="r" b="b" t="t" l="l"/>
            <a:pathLst>
              <a:path h="5560503" w="6752039">
                <a:moveTo>
                  <a:pt x="0" y="0"/>
                </a:moveTo>
                <a:lnTo>
                  <a:pt x="6752040" y="0"/>
                </a:lnTo>
                <a:lnTo>
                  <a:pt x="6752040" y="5560503"/>
                </a:lnTo>
                <a:lnTo>
                  <a:pt x="0" y="55605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385671" y="927616"/>
            <a:ext cx="9516658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PROJECT PROFILE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687305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590398" y="6983167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982708" y="2237516"/>
            <a:ext cx="10322584" cy="5811968"/>
          </a:xfrm>
          <a:custGeom>
            <a:avLst/>
            <a:gdLst/>
            <a:ahLst/>
            <a:cxnLst/>
            <a:rect r="r" b="b" t="t" l="l"/>
            <a:pathLst>
              <a:path h="5811968" w="10322584">
                <a:moveTo>
                  <a:pt x="0" y="0"/>
                </a:moveTo>
                <a:lnTo>
                  <a:pt x="10322584" y="0"/>
                </a:lnTo>
                <a:lnTo>
                  <a:pt x="10322584" y="5811968"/>
                </a:lnTo>
                <a:lnTo>
                  <a:pt x="0" y="58119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543721" y="904875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DESIGN REPORT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48988" y="9665073"/>
            <a:ext cx="7759716" cy="56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Canva Sans"/>
              </a:rPr>
              <a:t>42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687305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590398" y="6983167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263215" y="2417534"/>
            <a:ext cx="9761571" cy="5496098"/>
          </a:xfrm>
          <a:custGeom>
            <a:avLst/>
            <a:gdLst/>
            <a:ahLst/>
            <a:cxnLst/>
            <a:rect r="r" b="b" t="t" l="l"/>
            <a:pathLst>
              <a:path h="5496098" w="9761571">
                <a:moveTo>
                  <a:pt x="0" y="0"/>
                </a:moveTo>
                <a:lnTo>
                  <a:pt x="9761570" y="0"/>
                </a:lnTo>
                <a:lnTo>
                  <a:pt x="9761570" y="5496098"/>
                </a:lnTo>
                <a:lnTo>
                  <a:pt x="0" y="54960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543721" y="904875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DESIGN REPORT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48988" y="9665073"/>
            <a:ext cx="7759716" cy="56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Canva Sans"/>
              </a:rPr>
              <a:t>43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687305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590398" y="6983167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432914" y="2417534"/>
            <a:ext cx="9655015" cy="5436103"/>
          </a:xfrm>
          <a:custGeom>
            <a:avLst/>
            <a:gdLst/>
            <a:ahLst/>
            <a:cxnLst/>
            <a:rect r="r" b="b" t="t" l="l"/>
            <a:pathLst>
              <a:path h="5436103" w="9655015">
                <a:moveTo>
                  <a:pt x="0" y="0"/>
                </a:moveTo>
                <a:lnTo>
                  <a:pt x="9655015" y="0"/>
                </a:lnTo>
                <a:lnTo>
                  <a:pt x="9655015" y="5436103"/>
                </a:lnTo>
                <a:lnTo>
                  <a:pt x="0" y="54361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543721" y="904875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DESIGN REPORT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48988" y="9665073"/>
            <a:ext cx="7759716" cy="56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Canva Sans"/>
              </a:rPr>
              <a:t>44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687305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590398" y="6983167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115366" y="2417534"/>
            <a:ext cx="9781982" cy="5507590"/>
          </a:xfrm>
          <a:custGeom>
            <a:avLst/>
            <a:gdLst/>
            <a:ahLst/>
            <a:cxnLst/>
            <a:rect r="r" b="b" t="t" l="l"/>
            <a:pathLst>
              <a:path h="5507590" w="9781982">
                <a:moveTo>
                  <a:pt x="0" y="0"/>
                </a:moveTo>
                <a:lnTo>
                  <a:pt x="9781983" y="0"/>
                </a:lnTo>
                <a:lnTo>
                  <a:pt x="9781983" y="5507590"/>
                </a:lnTo>
                <a:lnTo>
                  <a:pt x="0" y="55075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543721" y="904875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DESIGN REPORT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48988" y="9665073"/>
            <a:ext cx="7759716" cy="56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Canva Sans"/>
              </a:rPr>
              <a:t>45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687305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590398" y="6983167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115366" y="2417534"/>
            <a:ext cx="9761571" cy="5496098"/>
          </a:xfrm>
          <a:custGeom>
            <a:avLst/>
            <a:gdLst/>
            <a:ahLst/>
            <a:cxnLst/>
            <a:rect r="r" b="b" t="t" l="l"/>
            <a:pathLst>
              <a:path h="5496098" w="9761571">
                <a:moveTo>
                  <a:pt x="0" y="0"/>
                </a:moveTo>
                <a:lnTo>
                  <a:pt x="9761571" y="0"/>
                </a:lnTo>
                <a:lnTo>
                  <a:pt x="9761571" y="5496098"/>
                </a:lnTo>
                <a:lnTo>
                  <a:pt x="0" y="54960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543721" y="904875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DESIGN REPORT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48988" y="9665073"/>
            <a:ext cx="7759716" cy="56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Canva Sans"/>
              </a:rPr>
              <a:t>46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687305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590398" y="6983167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624037" y="2598606"/>
            <a:ext cx="9039926" cy="5089787"/>
          </a:xfrm>
          <a:custGeom>
            <a:avLst/>
            <a:gdLst/>
            <a:ahLst/>
            <a:cxnLst/>
            <a:rect r="r" b="b" t="t" l="l"/>
            <a:pathLst>
              <a:path h="5089787" w="9039926">
                <a:moveTo>
                  <a:pt x="0" y="0"/>
                </a:moveTo>
                <a:lnTo>
                  <a:pt x="9039926" y="0"/>
                </a:lnTo>
                <a:lnTo>
                  <a:pt x="9039926" y="5089788"/>
                </a:lnTo>
                <a:lnTo>
                  <a:pt x="0" y="50897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543721" y="904875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DESIGN REPORT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48988" y="9665073"/>
            <a:ext cx="7759716" cy="56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Canva Sans"/>
              </a:rPr>
              <a:t>47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687305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590398" y="6983167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730450" y="2605953"/>
            <a:ext cx="9013829" cy="5075094"/>
          </a:xfrm>
          <a:custGeom>
            <a:avLst/>
            <a:gdLst/>
            <a:ahLst/>
            <a:cxnLst/>
            <a:rect r="r" b="b" t="t" l="l"/>
            <a:pathLst>
              <a:path h="5075094" w="9013829">
                <a:moveTo>
                  <a:pt x="0" y="0"/>
                </a:moveTo>
                <a:lnTo>
                  <a:pt x="9013829" y="0"/>
                </a:lnTo>
                <a:lnTo>
                  <a:pt x="9013829" y="5075094"/>
                </a:lnTo>
                <a:lnTo>
                  <a:pt x="0" y="50750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543721" y="904875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DESIGN REPORT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48988" y="9665073"/>
            <a:ext cx="7759716" cy="56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Canva Sans"/>
              </a:rPr>
              <a:t>47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687305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590398" y="6983167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730202" y="2508318"/>
            <a:ext cx="9360647" cy="5270364"/>
          </a:xfrm>
          <a:custGeom>
            <a:avLst/>
            <a:gdLst/>
            <a:ahLst/>
            <a:cxnLst/>
            <a:rect r="r" b="b" t="t" l="l"/>
            <a:pathLst>
              <a:path h="5270364" w="9360647">
                <a:moveTo>
                  <a:pt x="0" y="0"/>
                </a:moveTo>
                <a:lnTo>
                  <a:pt x="9360647" y="0"/>
                </a:lnTo>
                <a:lnTo>
                  <a:pt x="9360647" y="5270364"/>
                </a:lnTo>
                <a:lnTo>
                  <a:pt x="0" y="52703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543721" y="904875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DESIGN REPORT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48988" y="9665073"/>
            <a:ext cx="7759716" cy="56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Canva Sans"/>
              </a:rPr>
              <a:t>48</a:t>
            </a:r>
          </a:p>
        </p:txBody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687305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590398" y="6983167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730202" y="2417534"/>
            <a:ext cx="9360647" cy="5270364"/>
          </a:xfrm>
          <a:custGeom>
            <a:avLst/>
            <a:gdLst/>
            <a:ahLst/>
            <a:cxnLst/>
            <a:rect r="r" b="b" t="t" l="l"/>
            <a:pathLst>
              <a:path h="5270364" w="9360647">
                <a:moveTo>
                  <a:pt x="0" y="0"/>
                </a:moveTo>
                <a:lnTo>
                  <a:pt x="9360647" y="0"/>
                </a:lnTo>
                <a:lnTo>
                  <a:pt x="9360647" y="5270364"/>
                </a:lnTo>
                <a:lnTo>
                  <a:pt x="0" y="52703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543721" y="904875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DESIGN REPORT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48988" y="9665073"/>
            <a:ext cx="7759716" cy="56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Canva Sans"/>
              </a:rPr>
              <a:t>49</a:t>
            </a:r>
          </a:p>
        </p:txBody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687305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590398" y="6983167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999757" y="2417534"/>
            <a:ext cx="9360647" cy="5270364"/>
          </a:xfrm>
          <a:custGeom>
            <a:avLst/>
            <a:gdLst/>
            <a:ahLst/>
            <a:cxnLst/>
            <a:rect r="r" b="b" t="t" l="l"/>
            <a:pathLst>
              <a:path h="5270364" w="9360647">
                <a:moveTo>
                  <a:pt x="0" y="0"/>
                </a:moveTo>
                <a:lnTo>
                  <a:pt x="9360647" y="0"/>
                </a:lnTo>
                <a:lnTo>
                  <a:pt x="9360647" y="5270364"/>
                </a:lnTo>
                <a:lnTo>
                  <a:pt x="0" y="52703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543721" y="904875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DESIGN REPORT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48988" y="9665073"/>
            <a:ext cx="7759716" cy="56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Canva Sans"/>
              </a:rPr>
              <a:t>50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828262" y="5391150"/>
            <a:ext cx="4573775" cy="4425128"/>
          </a:xfrm>
          <a:custGeom>
            <a:avLst/>
            <a:gdLst/>
            <a:ahLst/>
            <a:cxnLst/>
            <a:rect r="r" b="b" t="t" l="l"/>
            <a:pathLst>
              <a:path h="4425128" w="4573775">
                <a:moveTo>
                  <a:pt x="0" y="0"/>
                </a:moveTo>
                <a:lnTo>
                  <a:pt x="4573776" y="0"/>
                </a:lnTo>
                <a:lnTo>
                  <a:pt x="4573776" y="4425128"/>
                </a:lnTo>
                <a:lnTo>
                  <a:pt x="0" y="44251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15757" y="3441455"/>
            <a:ext cx="17056485" cy="2293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35"/>
              </a:lnSpc>
            </a:pPr>
            <a:r>
              <a:rPr lang="en-US" sz="17163">
                <a:solidFill>
                  <a:srgbClr val="211F1C"/>
                </a:solidFill>
                <a:latin typeface="Anton"/>
              </a:rPr>
              <a:t>E-NOTES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358180" y="4165025"/>
            <a:ext cx="354514" cy="354514"/>
          </a:xfrm>
          <a:custGeom>
            <a:avLst/>
            <a:gdLst/>
            <a:ahLst/>
            <a:cxnLst/>
            <a:rect r="r" b="b" t="t" l="l"/>
            <a:pathLst>
              <a:path h="354514" w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08440" y="9130637"/>
            <a:ext cx="2482996" cy="257586"/>
            <a:chOff x="0" y="0"/>
            <a:chExt cx="3310662" cy="3434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968720" y="0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507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5575306" y="4165025"/>
            <a:ext cx="354514" cy="354514"/>
          </a:xfrm>
          <a:custGeom>
            <a:avLst/>
            <a:gdLst/>
            <a:ahLst/>
            <a:cxnLst/>
            <a:rect r="r" b="b" t="t" l="l"/>
            <a:pathLst>
              <a:path h="354514" w="354514">
                <a:moveTo>
                  <a:pt x="0" y="0"/>
                </a:moveTo>
                <a:lnTo>
                  <a:pt x="354514" y="0"/>
                </a:lnTo>
                <a:lnTo>
                  <a:pt x="354514" y="354514"/>
                </a:lnTo>
                <a:lnTo>
                  <a:pt x="0" y="3545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365121" y="812085"/>
            <a:ext cx="1557758" cy="1331175"/>
          </a:xfrm>
          <a:custGeom>
            <a:avLst/>
            <a:gdLst/>
            <a:ahLst/>
            <a:cxnLst/>
            <a:rect r="r" b="b" t="t" l="l"/>
            <a:pathLst>
              <a:path h="1331175" w="1557758">
                <a:moveTo>
                  <a:pt x="0" y="0"/>
                </a:moveTo>
                <a:lnTo>
                  <a:pt x="1557758" y="0"/>
                </a:lnTo>
                <a:lnTo>
                  <a:pt x="1557758" y="1331176"/>
                </a:lnTo>
                <a:lnTo>
                  <a:pt x="0" y="13311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1955201" y="4974561"/>
            <a:ext cx="3904425" cy="1520262"/>
            <a:chOff x="0" y="0"/>
            <a:chExt cx="5205900" cy="2027016"/>
          </a:xfrm>
        </p:grpSpPr>
        <p:sp>
          <p:nvSpPr>
            <p:cNvPr name="Freeform 14" id="14"/>
            <p:cNvSpPr/>
            <p:nvPr/>
          </p:nvSpPr>
          <p:spPr>
            <a:xfrm flipH="false" flipV="false" rot="-646737">
              <a:off x="57404" y="466417"/>
              <a:ext cx="5091093" cy="1094183"/>
            </a:xfrm>
            <a:custGeom>
              <a:avLst/>
              <a:gdLst/>
              <a:ahLst/>
              <a:cxnLst/>
              <a:rect r="r" b="b" t="t" l="l"/>
              <a:pathLst>
                <a:path h="1094183" w="5091093">
                  <a:moveTo>
                    <a:pt x="0" y="0"/>
                  </a:moveTo>
                  <a:lnTo>
                    <a:pt x="5091093" y="0"/>
                  </a:lnTo>
                  <a:lnTo>
                    <a:pt x="5091093" y="1094183"/>
                  </a:lnTo>
                  <a:lnTo>
                    <a:pt x="0" y="1094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14367" t="-175930" r="-8781" b="-423912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-646737">
              <a:off x="895063" y="659994"/>
              <a:ext cx="3402541" cy="6319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2770" spc="407">
                  <a:solidFill>
                    <a:srgbClr val="FFFFFF"/>
                  </a:solidFill>
                  <a:latin typeface="Courier Prime"/>
                </a:rPr>
                <a:t>2024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3807192" y="2427283"/>
            <a:ext cx="10673616" cy="336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4"/>
              </a:lnSpc>
            </a:pPr>
            <a:r>
              <a:rPr lang="en-US" sz="1839" spc="270">
                <a:solidFill>
                  <a:srgbClr val="211F1C"/>
                </a:solidFill>
                <a:latin typeface="Nunito Sans Expanded Semi-Bold"/>
              </a:rPr>
              <a:t>BORCELLE</a:t>
            </a:r>
          </a:p>
        </p:txBody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687305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590398" y="6983167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137476" y="2417534"/>
            <a:ext cx="9166280" cy="5160929"/>
          </a:xfrm>
          <a:custGeom>
            <a:avLst/>
            <a:gdLst/>
            <a:ahLst/>
            <a:cxnLst/>
            <a:rect r="r" b="b" t="t" l="l"/>
            <a:pathLst>
              <a:path h="5160929" w="9166280">
                <a:moveTo>
                  <a:pt x="0" y="0"/>
                </a:moveTo>
                <a:lnTo>
                  <a:pt x="9166281" y="0"/>
                </a:lnTo>
                <a:lnTo>
                  <a:pt x="9166281" y="5160929"/>
                </a:lnTo>
                <a:lnTo>
                  <a:pt x="0" y="51609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543721" y="904875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DESIGN REPORT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48988" y="9665073"/>
            <a:ext cx="7759716" cy="56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Canva Sans"/>
              </a:rPr>
              <a:t>52</a:t>
            </a:r>
          </a:p>
        </p:txBody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8585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687305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590398" y="6983167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383632" y="2417534"/>
            <a:ext cx="9360647" cy="5270364"/>
          </a:xfrm>
          <a:custGeom>
            <a:avLst/>
            <a:gdLst/>
            <a:ahLst/>
            <a:cxnLst/>
            <a:rect r="r" b="b" t="t" l="l"/>
            <a:pathLst>
              <a:path h="5270364" w="9360647">
                <a:moveTo>
                  <a:pt x="0" y="0"/>
                </a:moveTo>
                <a:lnTo>
                  <a:pt x="9360647" y="0"/>
                </a:lnTo>
                <a:lnTo>
                  <a:pt x="9360647" y="5270364"/>
                </a:lnTo>
                <a:lnTo>
                  <a:pt x="0" y="52703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543721" y="904875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DESIGN REPORT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48988" y="9665073"/>
            <a:ext cx="7759716" cy="56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Canva Sans"/>
              </a:rPr>
              <a:t>53</a:t>
            </a:r>
          </a:p>
        </p:txBody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71525" y="1265385"/>
            <a:ext cx="16744950" cy="8009163"/>
            <a:chOff x="0" y="0"/>
            <a:chExt cx="4410193" cy="21094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10192" cy="2109409"/>
            </a:xfrm>
            <a:custGeom>
              <a:avLst/>
              <a:gdLst/>
              <a:ahLst/>
              <a:cxnLst/>
              <a:rect r="r" b="b" t="t" l="l"/>
              <a:pathLst>
                <a:path h="2109409" w="4410192">
                  <a:moveTo>
                    <a:pt x="0" y="0"/>
                  </a:moveTo>
                  <a:lnTo>
                    <a:pt x="4410192" y="0"/>
                  </a:lnTo>
                  <a:lnTo>
                    <a:pt x="4410192" y="2109409"/>
                  </a:lnTo>
                  <a:lnTo>
                    <a:pt x="0" y="2109409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80975"/>
              <a:ext cx="4410193" cy="2290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626104" indent="-313052" lvl="1">
                <a:lnSpc>
                  <a:spcPts val="5393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300428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9103505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5" id="15"/>
          <p:cNvGraphicFramePr>
            <a:graphicFrameLocks noGrp="true"/>
          </p:cNvGraphicFramePr>
          <p:nvPr/>
        </p:nvGraphicFramePr>
        <p:xfrm>
          <a:off x="4543721" y="2481575"/>
          <a:ext cx="10498026" cy="6342055"/>
        </p:xfrm>
        <a:graphic>
          <a:graphicData uri="http://schemas.openxmlformats.org/drawingml/2006/table">
            <a:tbl>
              <a:tblPr/>
              <a:tblGrid>
                <a:gridCol w="2333475"/>
                <a:gridCol w="2121088"/>
                <a:gridCol w="2099779"/>
                <a:gridCol w="3943683"/>
              </a:tblGrid>
              <a:tr h="9360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Test Field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Test data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Valid/Invalid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Test result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410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Username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Null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Invalid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Please enter username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16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123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Invalid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Please enter valid username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410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ABC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valid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790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Password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Null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Invalid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Please enter password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410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323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Invalid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Please enter alphanumeric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410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123Abc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valid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6" id="16"/>
          <p:cNvSpPr txBox="true"/>
          <p:nvPr/>
        </p:nvSpPr>
        <p:spPr>
          <a:xfrm rot="0">
            <a:off x="4543721" y="435693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TESTING REPORT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2423039"/>
            <a:ext cx="3704787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Canva Sans Bold"/>
              </a:rPr>
              <a:t>login: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48988" y="9665073"/>
            <a:ext cx="7759716" cy="56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Canva Sans"/>
              </a:rPr>
              <a:t>54</a:t>
            </a:r>
          </a:p>
        </p:txBody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71525" y="1265385"/>
            <a:ext cx="16744950" cy="8009163"/>
            <a:chOff x="0" y="0"/>
            <a:chExt cx="4410193" cy="21094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10192" cy="2109409"/>
            </a:xfrm>
            <a:custGeom>
              <a:avLst/>
              <a:gdLst/>
              <a:ahLst/>
              <a:cxnLst/>
              <a:rect r="r" b="b" t="t" l="l"/>
              <a:pathLst>
                <a:path h="2109409" w="4410192">
                  <a:moveTo>
                    <a:pt x="0" y="0"/>
                  </a:moveTo>
                  <a:lnTo>
                    <a:pt x="4410192" y="0"/>
                  </a:lnTo>
                  <a:lnTo>
                    <a:pt x="4410192" y="2109409"/>
                  </a:lnTo>
                  <a:lnTo>
                    <a:pt x="0" y="2109409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80975"/>
              <a:ext cx="4410193" cy="2290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626104" indent="-313052" lvl="1">
                <a:lnSpc>
                  <a:spcPts val="5393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300428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9103505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5" id="15"/>
          <p:cNvGraphicFramePr>
            <a:graphicFrameLocks noGrp="true"/>
          </p:cNvGraphicFramePr>
          <p:nvPr/>
        </p:nvGraphicFramePr>
        <p:xfrm>
          <a:off x="4955766" y="2372448"/>
          <a:ext cx="9874991" cy="6389265"/>
        </p:xfrm>
        <a:graphic>
          <a:graphicData uri="http://schemas.openxmlformats.org/drawingml/2006/table">
            <a:tbl>
              <a:tblPr/>
              <a:tblGrid>
                <a:gridCol w="2398577"/>
                <a:gridCol w="1827563"/>
                <a:gridCol w="2598171"/>
                <a:gridCol w="3050680"/>
              </a:tblGrid>
              <a:tr h="125904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Bold"/>
                        </a:rPr>
                        <a:t>Test Field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Bold"/>
                        </a:rPr>
                        <a:t>Test data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Valid/Invalid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Test result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222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</a:rPr>
                        <a:t>Current Password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</a:rPr>
                        <a:t>Null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</a:rPr>
                        <a:t>Invalid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</a:rPr>
                        <a:t>Please enter username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222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nva Sans Bold"/>
                        </a:rPr>
                        <a:t> 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</a:rPr>
                        <a:t>123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</a:rPr>
                        <a:t>Invalid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</a:rPr>
                        <a:t>Please enter alphanumeric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785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nva Sans Bold"/>
                        </a:rPr>
                        <a:t> 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</a:rPr>
                        <a:t>123ABC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</a:rPr>
                        <a:t>valid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</a:rPr>
                        <a:t>-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785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</a:rPr>
                        <a:t>New Password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</a:rPr>
                        <a:t>Null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</a:rPr>
                        <a:t>Invalid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</a:rPr>
                        <a:t>Please enter password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222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nva Sans Bold"/>
                        </a:rPr>
                        <a:t> 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</a:rPr>
                        <a:t>323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</a:rPr>
                        <a:t>Invalid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</a:rPr>
                        <a:t>Please enter alphanumeric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785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nva Sans Bold"/>
                        </a:rPr>
                        <a:t> 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</a:rPr>
                        <a:t>Abc111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</a:rPr>
                        <a:t>valid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</a:rPr>
                        <a:t>-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6" id="16"/>
          <p:cNvSpPr txBox="true"/>
          <p:nvPr/>
        </p:nvSpPr>
        <p:spPr>
          <a:xfrm rot="0">
            <a:off x="4543721" y="435693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TESTING REPORT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2413514"/>
            <a:ext cx="3704787" cy="941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Canva Sans Bold"/>
              </a:rPr>
              <a:t> Change password: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48988" y="9665073"/>
            <a:ext cx="7759716" cy="56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Canva Sans"/>
              </a:rPr>
              <a:t>55</a:t>
            </a:r>
          </a:p>
        </p:txBody>
      </p: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71525" y="1265385"/>
            <a:ext cx="16744950" cy="8009163"/>
            <a:chOff x="0" y="0"/>
            <a:chExt cx="4410193" cy="21094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10192" cy="2109409"/>
            </a:xfrm>
            <a:custGeom>
              <a:avLst/>
              <a:gdLst/>
              <a:ahLst/>
              <a:cxnLst/>
              <a:rect r="r" b="b" t="t" l="l"/>
              <a:pathLst>
                <a:path h="2109409" w="4410192">
                  <a:moveTo>
                    <a:pt x="0" y="0"/>
                  </a:moveTo>
                  <a:lnTo>
                    <a:pt x="4410192" y="0"/>
                  </a:lnTo>
                  <a:lnTo>
                    <a:pt x="4410192" y="2109409"/>
                  </a:lnTo>
                  <a:lnTo>
                    <a:pt x="0" y="2109409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80975"/>
              <a:ext cx="4410193" cy="2290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626104" indent="-313052" lvl="1">
                <a:lnSpc>
                  <a:spcPts val="5393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300428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9103505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5" id="15"/>
          <p:cNvGraphicFramePr>
            <a:graphicFrameLocks noGrp="true"/>
          </p:cNvGraphicFramePr>
          <p:nvPr/>
        </p:nvGraphicFramePr>
        <p:xfrm>
          <a:off x="5486400" y="3086100"/>
          <a:ext cx="10113699" cy="4838700"/>
        </p:xfrm>
        <a:graphic>
          <a:graphicData uri="http://schemas.openxmlformats.org/drawingml/2006/table">
            <a:tbl>
              <a:tblPr/>
              <a:tblGrid>
                <a:gridCol w="2464210"/>
                <a:gridCol w="1822066"/>
                <a:gridCol w="2143138"/>
                <a:gridCol w="3684284"/>
              </a:tblGrid>
              <a:tr h="70763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Test Field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Test data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Valid/Invalid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Test result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851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</a:rPr>
                        <a:t>New Password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</a:rPr>
                        <a:t>Null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</a:rPr>
                        <a:t>Invalid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</a:rPr>
                        <a:t>Please enter username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851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nva Sans Bold"/>
                        </a:rPr>
                        <a:t> 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</a:rPr>
                        <a:t>321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</a:rPr>
                        <a:t>Invalid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</a:rPr>
                        <a:t>Please enter alphanumeric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851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nva Sans Bold"/>
                        </a:rPr>
                        <a:t> 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</a:rPr>
                        <a:t>Abc112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</a:rPr>
                        <a:t>valid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</a:rPr>
                        <a:t>-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851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</a:rPr>
                        <a:t>confirm Password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</a:rPr>
                        <a:t>Null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</a:rPr>
                        <a:t>Invalid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</a:rPr>
                        <a:t>Please enter password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851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nva Sans Bold"/>
                        </a:rPr>
                        <a:t> 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</a:rPr>
                        <a:t>323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</a:rPr>
                        <a:t>Invalid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</a:rPr>
                        <a:t>Please enter alphanumeric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851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260"/>
                        </a:lnSpc>
                        <a:defRPr/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Canva Sans Bold"/>
                        </a:rPr>
                        <a:t> 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</a:rPr>
                        <a:t>Abc112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</a:rPr>
                        <a:t>valid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</a:rPr>
                        <a:t>-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6" id="16"/>
          <p:cNvSpPr txBox="true"/>
          <p:nvPr/>
        </p:nvSpPr>
        <p:spPr>
          <a:xfrm rot="0">
            <a:off x="4543721" y="435693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TESTING REPORT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2413514"/>
            <a:ext cx="3704787" cy="941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Canva Sans Bold"/>
              </a:rPr>
              <a:t> forgot  password: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48988" y="9665073"/>
            <a:ext cx="7759716" cy="56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Canva Sans"/>
              </a:rPr>
              <a:t>56</a:t>
            </a:r>
          </a:p>
        </p:txBody>
      </p: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71525" y="1265385"/>
            <a:ext cx="16744950" cy="8009163"/>
            <a:chOff x="0" y="0"/>
            <a:chExt cx="4410193" cy="21094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10192" cy="2109409"/>
            </a:xfrm>
            <a:custGeom>
              <a:avLst/>
              <a:gdLst/>
              <a:ahLst/>
              <a:cxnLst/>
              <a:rect r="r" b="b" t="t" l="l"/>
              <a:pathLst>
                <a:path h="2109409" w="4410192">
                  <a:moveTo>
                    <a:pt x="0" y="0"/>
                  </a:moveTo>
                  <a:lnTo>
                    <a:pt x="4410192" y="0"/>
                  </a:lnTo>
                  <a:lnTo>
                    <a:pt x="4410192" y="2109409"/>
                  </a:lnTo>
                  <a:lnTo>
                    <a:pt x="0" y="2109409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80975"/>
              <a:ext cx="4410193" cy="2290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626104" indent="-313052" lvl="1">
                <a:lnSpc>
                  <a:spcPts val="5393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300428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9103505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5" id="15"/>
          <p:cNvGraphicFramePr>
            <a:graphicFrameLocks noGrp="true"/>
          </p:cNvGraphicFramePr>
          <p:nvPr/>
        </p:nvGraphicFramePr>
        <p:xfrm>
          <a:off x="4169162" y="3153461"/>
          <a:ext cx="8457198" cy="4071946"/>
        </p:xfrm>
        <a:graphic>
          <a:graphicData uri="http://schemas.openxmlformats.org/drawingml/2006/table">
            <a:tbl>
              <a:tblPr/>
              <a:tblGrid>
                <a:gridCol w="2223641"/>
                <a:gridCol w="1503276"/>
                <a:gridCol w="1760549"/>
                <a:gridCol w="2969733"/>
              </a:tblGrid>
              <a:tr h="42821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Bold"/>
                        </a:rPr>
                        <a:t>Test Field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Bold"/>
                        </a:rPr>
                        <a:t>Test data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Bold"/>
                        </a:rPr>
                        <a:t>Valid/Invalid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Canva Sans Bold"/>
                        </a:rPr>
                        <a:t>Test result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226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Canva Sans Bold"/>
                        </a:rPr>
                        <a:t>Enter subject code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Canva Sans Bold"/>
                        </a:rPr>
                        <a:t>Null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Canva Sans Bold"/>
                        </a:rPr>
                        <a:t>Invalid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Canva Sans Bold"/>
                        </a:rPr>
                        <a:t>Please enter subject code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226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855"/>
                        </a:lnSpc>
                        <a:defRPr/>
                      </a:pPr>
                      <a:r>
                        <a:rPr lang="en-US" sz="611">
                          <a:solidFill>
                            <a:srgbClr val="000000"/>
                          </a:solidFill>
                          <a:latin typeface="Canva Sans Bold"/>
                        </a:rPr>
                        <a:t> 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Canva Sans Bold"/>
                        </a:rPr>
                        <a:t>abc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Canva Sans Bold"/>
                        </a:rPr>
                        <a:t>Invalid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Canva Sans Bold"/>
                        </a:rPr>
                        <a:t>Please enter only numeric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226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855"/>
                        </a:lnSpc>
                        <a:defRPr/>
                      </a:pPr>
                      <a:r>
                        <a:rPr lang="en-US" sz="611">
                          <a:solidFill>
                            <a:srgbClr val="000000"/>
                          </a:solidFill>
                          <a:latin typeface="Canva Sans Bold"/>
                        </a:rPr>
                        <a:t> 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Canva Sans Bold"/>
                        </a:rPr>
                        <a:t>112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Canva Sans Bold"/>
                        </a:rPr>
                        <a:t>valid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Canva Sans Bold"/>
                        </a:rPr>
                        <a:t>-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226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Canva Sans Bold"/>
                        </a:rPr>
                        <a:t>Enter subject Name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Canva Sans Bold"/>
                        </a:rPr>
                        <a:t>Null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Canva Sans Bold"/>
                        </a:rPr>
                        <a:t>Invalid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Canva Sans Bold"/>
                        </a:rPr>
                        <a:t>Please enter subject name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226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855"/>
                        </a:lnSpc>
                        <a:defRPr/>
                      </a:pPr>
                      <a:r>
                        <a:rPr lang="en-US" sz="611">
                          <a:solidFill>
                            <a:srgbClr val="000000"/>
                          </a:solidFill>
                          <a:latin typeface="Canva Sans Bold"/>
                        </a:rPr>
                        <a:t> 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Canva Sans Bold"/>
                        </a:rPr>
                        <a:t>323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Canva Sans Bold"/>
                        </a:rPr>
                        <a:t>Invalid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Canva Sans Bold"/>
                        </a:rPr>
                        <a:t>Please enter alphabate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226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855"/>
                        </a:lnSpc>
                        <a:defRPr/>
                      </a:pPr>
                      <a:r>
                        <a:rPr lang="en-US" sz="611">
                          <a:solidFill>
                            <a:srgbClr val="000000"/>
                          </a:solidFill>
                          <a:latin typeface="Canva Sans Bold"/>
                        </a:rPr>
                        <a:t> 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Canva Sans Bold"/>
                        </a:rPr>
                        <a:t>ABC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Canva Sans Bold"/>
                        </a:rPr>
                        <a:t>valid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Canva Sans Bold"/>
                        </a:rPr>
                        <a:t>-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564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Canva Sans Bold"/>
                        </a:rPr>
                        <a:t>Enter subject Name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Canva Sans Bold"/>
                        </a:rPr>
                        <a:t>null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Canva Sans Bold"/>
                        </a:rPr>
                        <a:t>Invalid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Canva Sans Bold"/>
                        </a:rPr>
                        <a:t>Please enter subject short-name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226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855"/>
                        </a:lnSpc>
                        <a:defRPr/>
                      </a:pPr>
                      <a:r>
                        <a:rPr lang="en-US" sz="611">
                          <a:solidFill>
                            <a:srgbClr val="000000"/>
                          </a:solidFill>
                          <a:latin typeface="Canva Sans Bold"/>
                        </a:rPr>
                        <a:t>  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Canva Sans Bold"/>
                        </a:rPr>
                        <a:t>abcdexs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Canva Sans Bold"/>
                        </a:rPr>
                        <a:t>Invalid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Canva Sans Bold"/>
                        </a:rPr>
                        <a:t>Please enter length &lt;5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226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855"/>
                        </a:lnSpc>
                        <a:defRPr/>
                      </a:pPr>
                      <a:r>
                        <a:rPr lang="en-US" sz="611">
                          <a:solidFill>
                            <a:srgbClr val="000000"/>
                          </a:solidFill>
                          <a:latin typeface="Canva Sans Bold"/>
                        </a:rPr>
                        <a:t> 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Canva Sans Bold"/>
                        </a:rPr>
                        <a:t>Ecc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Canva Sans Bold"/>
                        </a:rPr>
                        <a:t>valid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000000"/>
                          </a:solidFill>
                          <a:latin typeface="Canva Sans Bold"/>
                        </a:rPr>
                        <a:t>-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93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6" id="16"/>
          <p:cNvSpPr txBox="true"/>
          <p:nvPr/>
        </p:nvSpPr>
        <p:spPr>
          <a:xfrm rot="0">
            <a:off x="4543721" y="435693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TESTING REPORT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2413514"/>
            <a:ext cx="3704787" cy="1417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Canva Sans Bold"/>
              </a:rPr>
              <a:t>Add subject:</a:t>
            </a:r>
          </a:p>
          <a:p>
            <a:pPr algn="ctr">
              <a:lnSpc>
                <a:spcPts val="3779"/>
              </a:lnSpc>
            </a:pPr>
          </a:p>
          <a:p>
            <a:pPr algn="ctr">
              <a:lnSpc>
                <a:spcPts val="3779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48988" y="9665073"/>
            <a:ext cx="7759716" cy="56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Canva Sans"/>
              </a:rPr>
              <a:t>56</a:t>
            </a:r>
          </a:p>
        </p:txBody>
      </p:sp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71525" y="1265385"/>
            <a:ext cx="16744950" cy="8009163"/>
            <a:chOff x="0" y="0"/>
            <a:chExt cx="4410193" cy="21094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10192" cy="2109409"/>
            </a:xfrm>
            <a:custGeom>
              <a:avLst/>
              <a:gdLst/>
              <a:ahLst/>
              <a:cxnLst/>
              <a:rect r="r" b="b" t="t" l="l"/>
              <a:pathLst>
                <a:path h="2109409" w="4410192">
                  <a:moveTo>
                    <a:pt x="0" y="0"/>
                  </a:moveTo>
                  <a:lnTo>
                    <a:pt x="4410192" y="0"/>
                  </a:lnTo>
                  <a:lnTo>
                    <a:pt x="4410192" y="2109409"/>
                  </a:lnTo>
                  <a:lnTo>
                    <a:pt x="0" y="2109409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80975"/>
              <a:ext cx="4410193" cy="2290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626104" indent="-313052" lvl="1">
                <a:lnSpc>
                  <a:spcPts val="5393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300428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9103505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5" id="15"/>
          <p:cNvGraphicFramePr>
            <a:graphicFrameLocks noGrp="true"/>
          </p:cNvGraphicFramePr>
          <p:nvPr/>
        </p:nvGraphicFramePr>
        <p:xfrm>
          <a:off x="4050349" y="2470664"/>
          <a:ext cx="12769499" cy="6787636"/>
        </p:xfrm>
        <a:graphic>
          <a:graphicData uri="http://schemas.openxmlformats.org/drawingml/2006/table">
            <a:tbl>
              <a:tblPr/>
              <a:tblGrid>
                <a:gridCol w="3762794"/>
                <a:gridCol w="2524145"/>
                <a:gridCol w="3290185"/>
                <a:gridCol w="3192375"/>
              </a:tblGrid>
              <a:tr h="8064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</a:rPr>
                        <a:t>Test Field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</a:rPr>
                        <a:t>Test data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</a:rPr>
                        <a:t>Valid/Invalid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</a:rPr>
                        <a:t>Test result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64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Select Subject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null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Invalid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Please select subject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64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IT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valid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64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Choose files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null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Invalid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Please choose file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64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valid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64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Select file-type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null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Invalid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Please select  file-type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24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zip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Invalid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Select only PDF,docs,mp4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64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PDF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valid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6" id="16"/>
          <p:cNvSpPr txBox="true"/>
          <p:nvPr/>
        </p:nvSpPr>
        <p:spPr>
          <a:xfrm rot="0">
            <a:off x="4543721" y="435693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TESTING REPORT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14350" y="1973506"/>
            <a:ext cx="3704787" cy="1893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Canva Sans Bold"/>
              </a:rPr>
              <a:t> Upload Notes:</a:t>
            </a:r>
          </a:p>
          <a:p>
            <a:pPr algn="ctr">
              <a:lnSpc>
                <a:spcPts val="3779"/>
              </a:lnSpc>
            </a:pPr>
          </a:p>
          <a:p>
            <a:pPr algn="ctr">
              <a:lnSpc>
                <a:spcPts val="3779"/>
              </a:lnSpc>
            </a:pPr>
          </a:p>
          <a:p>
            <a:pPr algn="ctr">
              <a:lnSpc>
                <a:spcPts val="3779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48988" y="9665073"/>
            <a:ext cx="7759716" cy="56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Canva Sans"/>
              </a:rPr>
              <a:t>56</a:t>
            </a:r>
          </a:p>
        </p:txBody>
      </p:sp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71525" y="1265385"/>
            <a:ext cx="16744950" cy="8009163"/>
            <a:chOff x="0" y="0"/>
            <a:chExt cx="4410193" cy="21094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10192" cy="2109409"/>
            </a:xfrm>
            <a:custGeom>
              <a:avLst/>
              <a:gdLst/>
              <a:ahLst/>
              <a:cxnLst/>
              <a:rect r="r" b="b" t="t" l="l"/>
              <a:pathLst>
                <a:path h="2109409" w="4410192">
                  <a:moveTo>
                    <a:pt x="0" y="0"/>
                  </a:moveTo>
                  <a:lnTo>
                    <a:pt x="4410192" y="0"/>
                  </a:lnTo>
                  <a:lnTo>
                    <a:pt x="4410192" y="2109409"/>
                  </a:lnTo>
                  <a:lnTo>
                    <a:pt x="0" y="2109409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80975"/>
              <a:ext cx="4410193" cy="2290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626104" indent="-313052" lvl="1">
                <a:lnSpc>
                  <a:spcPts val="5393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300428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9103505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15" id="15"/>
          <p:cNvGraphicFramePr>
            <a:graphicFrameLocks noGrp="true"/>
          </p:cNvGraphicFramePr>
          <p:nvPr/>
        </p:nvGraphicFramePr>
        <p:xfrm>
          <a:off x="2938348" y="2564306"/>
          <a:ext cx="13107451" cy="6591300"/>
        </p:xfrm>
        <a:graphic>
          <a:graphicData uri="http://schemas.openxmlformats.org/drawingml/2006/table">
            <a:tbl>
              <a:tblPr/>
              <a:tblGrid>
                <a:gridCol w="3276863"/>
                <a:gridCol w="3276863"/>
                <a:gridCol w="3276863"/>
                <a:gridCol w="3276863"/>
              </a:tblGrid>
              <a:tr h="8239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Test Field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Test data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Valid/Invalid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Test result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39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Select Subject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null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Invalid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Please select subject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39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IT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valid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39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Choose files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null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Invalid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Please choose file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39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valid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39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Select file-type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null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Invalid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Please select  file-type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39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docs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Invalid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Select only PDF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39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PDF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valid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Canva Sans Bold"/>
                        </a:rPr>
                        <a:t>-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6" id="16"/>
          <p:cNvSpPr txBox="true"/>
          <p:nvPr/>
        </p:nvSpPr>
        <p:spPr>
          <a:xfrm rot="0">
            <a:off x="4543721" y="435693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TESTING REPORT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85954" y="1812771"/>
            <a:ext cx="3704787" cy="1967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anva Sans Bold"/>
              </a:rPr>
              <a:t> Upload Assigment:</a:t>
            </a:r>
          </a:p>
          <a:p>
            <a:pPr algn="ctr">
              <a:lnSpc>
                <a:spcPts val="3919"/>
              </a:lnSpc>
            </a:pPr>
          </a:p>
          <a:p>
            <a:pPr algn="ctr">
              <a:lnSpc>
                <a:spcPts val="3919"/>
              </a:lnSpc>
            </a:pPr>
          </a:p>
          <a:p>
            <a:pPr algn="ctr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48988" y="9665073"/>
            <a:ext cx="7759716" cy="56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Canva Sans"/>
              </a:rPr>
              <a:t>56</a:t>
            </a:r>
          </a:p>
        </p:txBody>
      </p:sp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277123" y="687305"/>
            <a:ext cx="10708259" cy="1730229"/>
            <a:chOff x="0" y="0"/>
            <a:chExt cx="2820282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20282" cy="455698"/>
            </a:xfrm>
            <a:custGeom>
              <a:avLst/>
              <a:gdLst/>
              <a:ahLst/>
              <a:cxnLst/>
              <a:rect r="r" b="b" t="t" l="l"/>
              <a:pathLst>
                <a:path h="455698" w="2820282">
                  <a:moveTo>
                    <a:pt x="0" y="0"/>
                  </a:moveTo>
                  <a:lnTo>
                    <a:pt x="2820282" y="0"/>
                  </a:lnTo>
                  <a:lnTo>
                    <a:pt x="2820282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820282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518226" y="904875"/>
            <a:ext cx="10226053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LIMITATION OF SYSTEM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590398" y="6983167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281605" y="3055761"/>
            <a:ext cx="14747241" cy="3155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3125" indent="-256562" lvl="1">
              <a:lnSpc>
                <a:spcPts val="4111"/>
              </a:lnSpc>
              <a:buFont typeface="Arial"/>
              <a:buChar char="•"/>
            </a:pPr>
            <a:r>
              <a:rPr lang="en-US" sz="2376">
                <a:solidFill>
                  <a:srgbClr val="000000"/>
                </a:solidFill>
                <a:latin typeface="Canva Sans"/>
              </a:rPr>
              <a:t>Improvement in GUI and more user friendly interface.</a:t>
            </a:r>
          </a:p>
          <a:p>
            <a:pPr marL="513125" indent="-256562" lvl="1">
              <a:lnSpc>
                <a:spcPts val="4111"/>
              </a:lnSpc>
              <a:buFont typeface="Arial"/>
              <a:buChar char="•"/>
            </a:pPr>
            <a:r>
              <a:rPr lang="en-US" sz="2376">
                <a:solidFill>
                  <a:srgbClr val="000000"/>
                </a:solidFill>
                <a:latin typeface="Canva Sans"/>
              </a:rPr>
              <a:t>Limited Interaction and Discussion.</a:t>
            </a:r>
          </a:p>
          <a:p>
            <a:pPr marL="513125" indent="-256562" lvl="1">
              <a:lnSpc>
                <a:spcPts val="4111"/>
              </a:lnSpc>
              <a:buFont typeface="Arial"/>
              <a:buChar char="•"/>
            </a:pPr>
            <a:r>
              <a:rPr lang="en-US" sz="2376">
                <a:solidFill>
                  <a:srgbClr val="000000"/>
                </a:solidFill>
                <a:latin typeface="Canva Sans"/>
              </a:rPr>
              <a:t>It is not a single page application.</a:t>
            </a:r>
          </a:p>
          <a:p>
            <a:pPr marL="513125" indent="-256562" lvl="1">
              <a:lnSpc>
                <a:spcPts val="4111"/>
              </a:lnSpc>
              <a:buFont typeface="Arial"/>
              <a:buChar char="•"/>
            </a:pPr>
            <a:r>
              <a:rPr lang="en-US" sz="2376">
                <a:solidFill>
                  <a:srgbClr val="000000"/>
                </a:solidFill>
                <a:latin typeface="Canva Sans"/>
              </a:rPr>
              <a:t>It can not share notes with other applications.</a:t>
            </a:r>
          </a:p>
          <a:p>
            <a:pPr>
              <a:lnSpc>
                <a:spcPts val="4648"/>
              </a:lnSpc>
            </a:pPr>
          </a:p>
          <a:p>
            <a:pPr>
              <a:lnSpc>
                <a:spcPts val="4111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3148988" y="9665073"/>
            <a:ext cx="7759716" cy="56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Canva Sans"/>
              </a:rPr>
              <a:t>57</a:t>
            </a:r>
          </a:p>
        </p:txBody>
      </p:sp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2417534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236977" y="687305"/>
            <a:ext cx="10796056" cy="1730229"/>
            <a:chOff x="0" y="0"/>
            <a:chExt cx="2843406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43406" cy="455698"/>
            </a:xfrm>
            <a:custGeom>
              <a:avLst/>
              <a:gdLst/>
              <a:ahLst/>
              <a:cxnLst/>
              <a:rect r="r" b="b" t="t" l="l"/>
              <a:pathLst>
                <a:path h="455698" w="2843406">
                  <a:moveTo>
                    <a:pt x="0" y="0"/>
                  </a:moveTo>
                  <a:lnTo>
                    <a:pt x="2843406" y="0"/>
                  </a:lnTo>
                  <a:lnTo>
                    <a:pt x="2843406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843406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518226" y="904875"/>
            <a:ext cx="10226053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FUTURE ENHANCEMENT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590398" y="6983167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554117" y="2674868"/>
            <a:ext cx="15196854" cy="4933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50359" indent="-275179" lvl="1">
              <a:lnSpc>
                <a:spcPts val="4410"/>
              </a:lnSpc>
              <a:buFont typeface="Arial"/>
              <a:buChar char="•"/>
            </a:pPr>
            <a:r>
              <a:rPr lang="en-US" sz="2549">
                <a:solidFill>
                  <a:srgbClr val="000000"/>
                </a:solidFill>
                <a:latin typeface="Canva Sans"/>
              </a:rPr>
              <a:t>  One can upgrade the performance of report(including more graphical reports);</a:t>
            </a:r>
          </a:p>
          <a:p>
            <a:pPr marL="550359" indent="-275179" lvl="1">
              <a:lnSpc>
                <a:spcPts val="4410"/>
              </a:lnSpc>
              <a:buFont typeface="Arial"/>
              <a:buChar char="•"/>
            </a:pPr>
            <a:r>
              <a:rPr lang="en-US" sz="2549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2549">
                <a:solidFill>
                  <a:srgbClr val="000000"/>
                </a:solidFill>
                <a:latin typeface="Canva Sans"/>
              </a:rPr>
              <a:t> Backup and Restore facilities can also be included</a:t>
            </a:r>
          </a:p>
          <a:p>
            <a:pPr marL="550359" indent="-275179" lvl="1">
              <a:lnSpc>
                <a:spcPts val="4410"/>
              </a:lnSpc>
              <a:buFont typeface="Arial"/>
              <a:buChar char="•"/>
            </a:pPr>
            <a:r>
              <a:rPr lang="en-US" sz="2549">
                <a:solidFill>
                  <a:srgbClr val="000000"/>
                </a:solidFill>
                <a:latin typeface="Canva Sans"/>
              </a:rPr>
              <a:t>  Doubt session can be added for students by faculty.</a:t>
            </a:r>
          </a:p>
          <a:p>
            <a:pPr marL="550360" indent="-275180" lvl="1">
              <a:lnSpc>
                <a:spcPts val="4410"/>
              </a:lnSpc>
              <a:buFont typeface="Arial"/>
              <a:buChar char="•"/>
            </a:pPr>
            <a:r>
              <a:rPr lang="en-US" sz="2549">
                <a:solidFill>
                  <a:srgbClr val="000000"/>
                </a:solidFill>
                <a:latin typeface="Canva Sans"/>
              </a:rPr>
              <a:t>  Group session can be added for students.</a:t>
            </a:r>
          </a:p>
          <a:p>
            <a:pPr marL="550359" indent="-275179" lvl="1">
              <a:lnSpc>
                <a:spcPts val="4410"/>
              </a:lnSpc>
              <a:buFont typeface="Arial"/>
              <a:buChar char="•"/>
            </a:pPr>
            <a:r>
              <a:rPr lang="en-US" sz="2549">
                <a:solidFill>
                  <a:srgbClr val="000000"/>
                </a:solidFill>
                <a:latin typeface="Canva Sans"/>
              </a:rPr>
              <a:t>  Chat bot can be included.</a:t>
            </a:r>
          </a:p>
          <a:p>
            <a:pPr marL="550359" indent="-275179" lvl="1">
              <a:lnSpc>
                <a:spcPts val="4410"/>
              </a:lnSpc>
              <a:buFont typeface="Arial"/>
              <a:buChar char="•"/>
            </a:pPr>
            <a:r>
              <a:rPr lang="en-US" sz="2549">
                <a:solidFill>
                  <a:srgbClr val="000000"/>
                </a:solidFill>
                <a:latin typeface="Canva Sans"/>
              </a:rPr>
              <a:t>  Live video chat for student and faculty.</a:t>
            </a:r>
          </a:p>
          <a:p>
            <a:pPr marL="550359" indent="-275179" lvl="1">
              <a:lnSpc>
                <a:spcPts val="4410"/>
              </a:lnSpc>
              <a:buFont typeface="Arial"/>
              <a:buChar char="•"/>
            </a:pPr>
            <a:r>
              <a:rPr lang="en-US" sz="2549">
                <a:solidFill>
                  <a:srgbClr val="000000"/>
                </a:solidFill>
                <a:latin typeface="Canva Sans"/>
              </a:rPr>
              <a:t>  Collabrative Sticky Notes. </a:t>
            </a:r>
          </a:p>
          <a:p>
            <a:pPr>
              <a:lnSpc>
                <a:spcPts val="4410"/>
              </a:lnSpc>
            </a:pPr>
          </a:p>
          <a:p>
            <a:pPr>
              <a:lnSpc>
                <a:spcPts val="441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3148988" y="9665073"/>
            <a:ext cx="7759716" cy="56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Canva Sans"/>
              </a:rPr>
              <a:t>58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19577" y="-1160809"/>
            <a:ext cx="22876567" cy="11447809"/>
            <a:chOff x="0" y="0"/>
            <a:chExt cx="30502090" cy="152637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238345" y="0"/>
              <a:ext cx="15263745" cy="15263745"/>
            </a:xfrm>
            <a:custGeom>
              <a:avLst/>
              <a:gdLst/>
              <a:ahLst/>
              <a:cxnLst/>
              <a:rect r="r" b="b" t="t" l="l"/>
              <a:pathLst>
                <a:path h="15263745" w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991530" y="3712397"/>
            <a:ext cx="6667500" cy="874356"/>
            <a:chOff x="0" y="0"/>
            <a:chExt cx="2126876" cy="2789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26876" cy="278912"/>
            </a:xfrm>
            <a:custGeom>
              <a:avLst/>
              <a:gdLst/>
              <a:ahLst/>
              <a:cxnLst/>
              <a:rect r="r" b="b" t="t" l="l"/>
              <a:pathLst>
                <a:path h="278912" w="2126876">
                  <a:moveTo>
                    <a:pt x="41801" y="0"/>
                  </a:moveTo>
                  <a:lnTo>
                    <a:pt x="2085075" y="0"/>
                  </a:lnTo>
                  <a:cubicBezTo>
                    <a:pt x="2096161" y="0"/>
                    <a:pt x="2106793" y="4404"/>
                    <a:pt x="2114633" y="12243"/>
                  </a:cubicBezTo>
                  <a:cubicBezTo>
                    <a:pt x="2122472" y="20083"/>
                    <a:pt x="2126876" y="30715"/>
                    <a:pt x="2126876" y="41801"/>
                  </a:cubicBezTo>
                  <a:lnTo>
                    <a:pt x="2126876" y="237111"/>
                  </a:lnTo>
                  <a:cubicBezTo>
                    <a:pt x="2126876" y="248197"/>
                    <a:pt x="2122472" y="258830"/>
                    <a:pt x="2114633" y="266669"/>
                  </a:cubicBezTo>
                  <a:cubicBezTo>
                    <a:pt x="2106793" y="274508"/>
                    <a:pt x="2096161" y="278912"/>
                    <a:pt x="2085075" y="278912"/>
                  </a:cubicBezTo>
                  <a:lnTo>
                    <a:pt x="41801" y="278912"/>
                  </a:lnTo>
                  <a:cubicBezTo>
                    <a:pt x="30715" y="278912"/>
                    <a:pt x="20083" y="274508"/>
                    <a:pt x="12243" y="266669"/>
                  </a:cubicBezTo>
                  <a:cubicBezTo>
                    <a:pt x="4404" y="258830"/>
                    <a:pt x="0" y="248197"/>
                    <a:pt x="0" y="237111"/>
                  </a:cubicBezTo>
                  <a:lnTo>
                    <a:pt x="0" y="41801"/>
                  </a:lnTo>
                  <a:cubicBezTo>
                    <a:pt x="0" y="30715"/>
                    <a:pt x="4404" y="20083"/>
                    <a:pt x="12243" y="12243"/>
                  </a:cubicBezTo>
                  <a:cubicBezTo>
                    <a:pt x="20083" y="4404"/>
                    <a:pt x="30715" y="0"/>
                    <a:pt x="41801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126876" cy="31701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2557"/>
                </a:lnSpc>
              </a:pPr>
              <a:r>
                <a:rPr lang="en-US" sz="1739" spc="255">
                  <a:solidFill>
                    <a:srgbClr val="000000"/>
                  </a:solidFill>
                  <a:latin typeface="Nunito Sans Expanded Medium"/>
                </a:rPr>
                <a:t>OBJECTIVE OF SYSTEM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09625" y="3712397"/>
            <a:ext cx="897095" cy="874356"/>
            <a:chOff x="0" y="0"/>
            <a:chExt cx="286166" cy="27891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286166" cy="33606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000000"/>
                  </a:solidFill>
                  <a:latin typeface="Nunito Sans Expanded Bold"/>
                </a:rPr>
                <a:t>1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991530" y="4913454"/>
            <a:ext cx="6667500" cy="874356"/>
            <a:chOff x="0" y="0"/>
            <a:chExt cx="2126876" cy="27891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26876" cy="278912"/>
            </a:xfrm>
            <a:custGeom>
              <a:avLst/>
              <a:gdLst/>
              <a:ahLst/>
              <a:cxnLst/>
              <a:rect r="r" b="b" t="t" l="l"/>
              <a:pathLst>
                <a:path h="278912" w="2126876">
                  <a:moveTo>
                    <a:pt x="41801" y="0"/>
                  </a:moveTo>
                  <a:lnTo>
                    <a:pt x="2085075" y="0"/>
                  </a:lnTo>
                  <a:cubicBezTo>
                    <a:pt x="2096161" y="0"/>
                    <a:pt x="2106793" y="4404"/>
                    <a:pt x="2114633" y="12243"/>
                  </a:cubicBezTo>
                  <a:cubicBezTo>
                    <a:pt x="2122472" y="20083"/>
                    <a:pt x="2126876" y="30715"/>
                    <a:pt x="2126876" y="41801"/>
                  </a:cubicBezTo>
                  <a:lnTo>
                    <a:pt x="2126876" y="237111"/>
                  </a:lnTo>
                  <a:cubicBezTo>
                    <a:pt x="2126876" y="248197"/>
                    <a:pt x="2122472" y="258830"/>
                    <a:pt x="2114633" y="266669"/>
                  </a:cubicBezTo>
                  <a:cubicBezTo>
                    <a:pt x="2106793" y="274508"/>
                    <a:pt x="2096161" y="278912"/>
                    <a:pt x="2085075" y="278912"/>
                  </a:cubicBezTo>
                  <a:lnTo>
                    <a:pt x="41801" y="278912"/>
                  </a:lnTo>
                  <a:cubicBezTo>
                    <a:pt x="30715" y="278912"/>
                    <a:pt x="20083" y="274508"/>
                    <a:pt x="12243" y="266669"/>
                  </a:cubicBezTo>
                  <a:cubicBezTo>
                    <a:pt x="4404" y="258830"/>
                    <a:pt x="0" y="248197"/>
                    <a:pt x="0" y="237111"/>
                  </a:cubicBezTo>
                  <a:lnTo>
                    <a:pt x="0" y="41801"/>
                  </a:lnTo>
                  <a:cubicBezTo>
                    <a:pt x="0" y="30715"/>
                    <a:pt x="4404" y="20083"/>
                    <a:pt x="12243" y="12243"/>
                  </a:cubicBezTo>
                  <a:cubicBezTo>
                    <a:pt x="20083" y="4404"/>
                    <a:pt x="30715" y="0"/>
                    <a:pt x="41801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126876" cy="31701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2557"/>
                </a:lnSpc>
              </a:pPr>
              <a:r>
                <a:rPr lang="en-US" sz="1739" spc="255">
                  <a:solidFill>
                    <a:srgbClr val="000000"/>
                  </a:solidFill>
                  <a:latin typeface="Nunito Sans Expanded Medium"/>
                </a:rPr>
                <a:t>PROJECT CATEGORY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09625" y="4913454"/>
            <a:ext cx="897095" cy="874356"/>
            <a:chOff x="0" y="0"/>
            <a:chExt cx="286166" cy="27891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286166" cy="33606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000000"/>
                  </a:solidFill>
                  <a:latin typeface="Nunito Sans Expanded Bold"/>
                </a:rPr>
                <a:t>2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991530" y="6114511"/>
            <a:ext cx="6667500" cy="874356"/>
            <a:chOff x="0" y="0"/>
            <a:chExt cx="2126876" cy="27891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126876" cy="278912"/>
            </a:xfrm>
            <a:custGeom>
              <a:avLst/>
              <a:gdLst/>
              <a:ahLst/>
              <a:cxnLst/>
              <a:rect r="r" b="b" t="t" l="l"/>
              <a:pathLst>
                <a:path h="278912" w="2126876">
                  <a:moveTo>
                    <a:pt x="41801" y="0"/>
                  </a:moveTo>
                  <a:lnTo>
                    <a:pt x="2085075" y="0"/>
                  </a:lnTo>
                  <a:cubicBezTo>
                    <a:pt x="2096161" y="0"/>
                    <a:pt x="2106793" y="4404"/>
                    <a:pt x="2114633" y="12243"/>
                  </a:cubicBezTo>
                  <a:cubicBezTo>
                    <a:pt x="2122472" y="20083"/>
                    <a:pt x="2126876" y="30715"/>
                    <a:pt x="2126876" y="41801"/>
                  </a:cubicBezTo>
                  <a:lnTo>
                    <a:pt x="2126876" y="237111"/>
                  </a:lnTo>
                  <a:cubicBezTo>
                    <a:pt x="2126876" y="248197"/>
                    <a:pt x="2122472" y="258830"/>
                    <a:pt x="2114633" y="266669"/>
                  </a:cubicBezTo>
                  <a:cubicBezTo>
                    <a:pt x="2106793" y="274508"/>
                    <a:pt x="2096161" y="278912"/>
                    <a:pt x="2085075" y="278912"/>
                  </a:cubicBezTo>
                  <a:lnTo>
                    <a:pt x="41801" y="278912"/>
                  </a:lnTo>
                  <a:cubicBezTo>
                    <a:pt x="30715" y="278912"/>
                    <a:pt x="20083" y="274508"/>
                    <a:pt x="12243" y="266669"/>
                  </a:cubicBezTo>
                  <a:cubicBezTo>
                    <a:pt x="4404" y="258830"/>
                    <a:pt x="0" y="248197"/>
                    <a:pt x="0" y="237111"/>
                  </a:cubicBezTo>
                  <a:lnTo>
                    <a:pt x="0" y="41801"/>
                  </a:lnTo>
                  <a:cubicBezTo>
                    <a:pt x="0" y="30715"/>
                    <a:pt x="4404" y="20083"/>
                    <a:pt x="12243" y="12243"/>
                  </a:cubicBezTo>
                  <a:cubicBezTo>
                    <a:pt x="20083" y="4404"/>
                    <a:pt x="30715" y="0"/>
                    <a:pt x="41801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126876" cy="31701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2557"/>
                </a:lnSpc>
              </a:pPr>
              <a:r>
                <a:rPr lang="en-US" sz="1739" spc="255">
                  <a:solidFill>
                    <a:srgbClr val="000000"/>
                  </a:solidFill>
                  <a:latin typeface="Nunito Sans Expanded Medium"/>
                </a:rPr>
                <a:t>TOOLS &amp; ENVIRONMENT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09625" y="6114511"/>
            <a:ext cx="897095" cy="874356"/>
            <a:chOff x="0" y="0"/>
            <a:chExt cx="286166" cy="27891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286166" cy="33606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000000"/>
                  </a:solidFill>
                  <a:latin typeface="Nunito Sans Expanded Bold"/>
                </a:rPr>
                <a:t>3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991530" y="7315568"/>
            <a:ext cx="6667500" cy="874356"/>
            <a:chOff x="0" y="0"/>
            <a:chExt cx="2126876" cy="27891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126876" cy="278912"/>
            </a:xfrm>
            <a:custGeom>
              <a:avLst/>
              <a:gdLst/>
              <a:ahLst/>
              <a:cxnLst/>
              <a:rect r="r" b="b" t="t" l="l"/>
              <a:pathLst>
                <a:path h="278912" w="2126876">
                  <a:moveTo>
                    <a:pt x="41801" y="0"/>
                  </a:moveTo>
                  <a:lnTo>
                    <a:pt x="2085075" y="0"/>
                  </a:lnTo>
                  <a:cubicBezTo>
                    <a:pt x="2096161" y="0"/>
                    <a:pt x="2106793" y="4404"/>
                    <a:pt x="2114633" y="12243"/>
                  </a:cubicBezTo>
                  <a:cubicBezTo>
                    <a:pt x="2122472" y="20083"/>
                    <a:pt x="2126876" y="30715"/>
                    <a:pt x="2126876" y="41801"/>
                  </a:cubicBezTo>
                  <a:lnTo>
                    <a:pt x="2126876" y="237111"/>
                  </a:lnTo>
                  <a:cubicBezTo>
                    <a:pt x="2126876" y="248197"/>
                    <a:pt x="2122472" y="258830"/>
                    <a:pt x="2114633" y="266669"/>
                  </a:cubicBezTo>
                  <a:cubicBezTo>
                    <a:pt x="2106793" y="274508"/>
                    <a:pt x="2096161" y="278912"/>
                    <a:pt x="2085075" y="278912"/>
                  </a:cubicBezTo>
                  <a:lnTo>
                    <a:pt x="41801" y="278912"/>
                  </a:lnTo>
                  <a:cubicBezTo>
                    <a:pt x="30715" y="278912"/>
                    <a:pt x="20083" y="274508"/>
                    <a:pt x="12243" y="266669"/>
                  </a:cubicBezTo>
                  <a:cubicBezTo>
                    <a:pt x="4404" y="258830"/>
                    <a:pt x="0" y="248197"/>
                    <a:pt x="0" y="237111"/>
                  </a:cubicBezTo>
                  <a:lnTo>
                    <a:pt x="0" y="41801"/>
                  </a:lnTo>
                  <a:cubicBezTo>
                    <a:pt x="0" y="30715"/>
                    <a:pt x="4404" y="20083"/>
                    <a:pt x="12243" y="12243"/>
                  </a:cubicBezTo>
                  <a:cubicBezTo>
                    <a:pt x="20083" y="4404"/>
                    <a:pt x="30715" y="0"/>
                    <a:pt x="41801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2126876" cy="31701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2557"/>
                </a:lnSpc>
              </a:pPr>
              <a:r>
                <a:rPr lang="en-US" sz="1739" spc="255">
                  <a:solidFill>
                    <a:srgbClr val="000000"/>
                  </a:solidFill>
                  <a:latin typeface="Nunito Sans Expanded Medium"/>
                </a:rPr>
                <a:t>ANALYSIS REPORT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09625" y="7315568"/>
            <a:ext cx="897095" cy="874356"/>
            <a:chOff x="0" y="0"/>
            <a:chExt cx="286166" cy="27891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286166" cy="33606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000000"/>
                  </a:solidFill>
                  <a:latin typeface="Nunito Sans Expanded Bold"/>
                </a:rPr>
                <a:t>4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09625" y="8383944"/>
            <a:ext cx="897095" cy="874356"/>
            <a:chOff x="0" y="0"/>
            <a:chExt cx="286166" cy="27891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286166" cy="33606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000000"/>
                  </a:solidFill>
                  <a:latin typeface="Nunito Sans Expanded Bold"/>
                </a:rPr>
                <a:t>5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991530" y="8385074"/>
            <a:ext cx="6667500" cy="874356"/>
            <a:chOff x="0" y="0"/>
            <a:chExt cx="2126876" cy="27891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126876" cy="278912"/>
            </a:xfrm>
            <a:custGeom>
              <a:avLst/>
              <a:gdLst/>
              <a:ahLst/>
              <a:cxnLst/>
              <a:rect r="r" b="b" t="t" l="l"/>
              <a:pathLst>
                <a:path h="278912" w="2126876">
                  <a:moveTo>
                    <a:pt x="41801" y="0"/>
                  </a:moveTo>
                  <a:lnTo>
                    <a:pt x="2085075" y="0"/>
                  </a:lnTo>
                  <a:cubicBezTo>
                    <a:pt x="2096161" y="0"/>
                    <a:pt x="2106793" y="4404"/>
                    <a:pt x="2114633" y="12243"/>
                  </a:cubicBezTo>
                  <a:cubicBezTo>
                    <a:pt x="2122472" y="20083"/>
                    <a:pt x="2126876" y="30715"/>
                    <a:pt x="2126876" y="41801"/>
                  </a:cubicBezTo>
                  <a:lnTo>
                    <a:pt x="2126876" y="237111"/>
                  </a:lnTo>
                  <a:cubicBezTo>
                    <a:pt x="2126876" y="248197"/>
                    <a:pt x="2122472" y="258830"/>
                    <a:pt x="2114633" y="266669"/>
                  </a:cubicBezTo>
                  <a:cubicBezTo>
                    <a:pt x="2106793" y="274508"/>
                    <a:pt x="2096161" y="278912"/>
                    <a:pt x="2085075" y="278912"/>
                  </a:cubicBezTo>
                  <a:lnTo>
                    <a:pt x="41801" y="278912"/>
                  </a:lnTo>
                  <a:cubicBezTo>
                    <a:pt x="30715" y="278912"/>
                    <a:pt x="20083" y="274508"/>
                    <a:pt x="12243" y="266669"/>
                  </a:cubicBezTo>
                  <a:cubicBezTo>
                    <a:pt x="4404" y="258830"/>
                    <a:pt x="0" y="248197"/>
                    <a:pt x="0" y="237111"/>
                  </a:cubicBezTo>
                  <a:lnTo>
                    <a:pt x="0" y="41801"/>
                  </a:lnTo>
                  <a:cubicBezTo>
                    <a:pt x="0" y="30715"/>
                    <a:pt x="4404" y="20083"/>
                    <a:pt x="12243" y="12243"/>
                  </a:cubicBezTo>
                  <a:cubicBezTo>
                    <a:pt x="20083" y="4404"/>
                    <a:pt x="30715" y="0"/>
                    <a:pt x="41801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2126876" cy="31701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2557"/>
                </a:lnSpc>
              </a:pPr>
              <a:r>
                <a:rPr lang="en-US" sz="1739" spc="255">
                  <a:solidFill>
                    <a:srgbClr val="000000"/>
                  </a:solidFill>
                  <a:latin typeface="Nunito Sans Expanded Medium"/>
                </a:rPr>
                <a:t>DESIGN REPORT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913780" y="3648573"/>
            <a:ext cx="897095" cy="874356"/>
            <a:chOff x="0" y="0"/>
            <a:chExt cx="286166" cy="27891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286166" cy="33606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000000"/>
                  </a:solidFill>
                  <a:latin typeface="Nunito Sans Expanded Bold"/>
                </a:rPr>
                <a:t>6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1075218" y="3712397"/>
            <a:ext cx="6667500" cy="874356"/>
            <a:chOff x="0" y="0"/>
            <a:chExt cx="2126876" cy="278912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2126876" cy="278912"/>
            </a:xfrm>
            <a:custGeom>
              <a:avLst/>
              <a:gdLst/>
              <a:ahLst/>
              <a:cxnLst/>
              <a:rect r="r" b="b" t="t" l="l"/>
              <a:pathLst>
                <a:path h="278912" w="2126876">
                  <a:moveTo>
                    <a:pt x="41801" y="0"/>
                  </a:moveTo>
                  <a:lnTo>
                    <a:pt x="2085075" y="0"/>
                  </a:lnTo>
                  <a:cubicBezTo>
                    <a:pt x="2096161" y="0"/>
                    <a:pt x="2106793" y="4404"/>
                    <a:pt x="2114633" y="12243"/>
                  </a:cubicBezTo>
                  <a:cubicBezTo>
                    <a:pt x="2122472" y="20083"/>
                    <a:pt x="2126876" y="30715"/>
                    <a:pt x="2126876" y="41801"/>
                  </a:cubicBezTo>
                  <a:lnTo>
                    <a:pt x="2126876" y="237111"/>
                  </a:lnTo>
                  <a:cubicBezTo>
                    <a:pt x="2126876" y="248197"/>
                    <a:pt x="2122472" y="258830"/>
                    <a:pt x="2114633" y="266669"/>
                  </a:cubicBezTo>
                  <a:cubicBezTo>
                    <a:pt x="2106793" y="274508"/>
                    <a:pt x="2096161" y="278912"/>
                    <a:pt x="2085075" y="278912"/>
                  </a:cubicBezTo>
                  <a:lnTo>
                    <a:pt x="41801" y="278912"/>
                  </a:lnTo>
                  <a:cubicBezTo>
                    <a:pt x="30715" y="278912"/>
                    <a:pt x="20083" y="274508"/>
                    <a:pt x="12243" y="266669"/>
                  </a:cubicBezTo>
                  <a:cubicBezTo>
                    <a:pt x="4404" y="258830"/>
                    <a:pt x="0" y="248197"/>
                    <a:pt x="0" y="237111"/>
                  </a:cubicBezTo>
                  <a:lnTo>
                    <a:pt x="0" y="41801"/>
                  </a:lnTo>
                  <a:cubicBezTo>
                    <a:pt x="0" y="30715"/>
                    <a:pt x="4404" y="20083"/>
                    <a:pt x="12243" y="12243"/>
                  </a:cubicBezTo>
                  <a:cubicBezTo>
                    <a:pt x="20083" y="4404"/>
                    <a:pt x="30715" y="0"/>
                    <a:pt x="41801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2126876" cy="31701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 marL="0" indent="0" lvl="0">
                <a:lnSpc>
                  <a:spcPts val="2557"/>
                </a:lnSpc>
                <a:spcBef>
                  <a:spcPct val="0"/>
                </a:spcBef>
              </a:pPr>
              <a:r>
                <a:rPr lang="en-US" sz="1739" spc="255">
                  <a:solidFill>
                    <a:srgbClr val="000000"/>
                  </a:solidFill>
                  <a:latin typeface="Nunito Sans Expanded Medium"/>
                </a:rPr>
                <a:t>TESTING REPORT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9913780" y="4913454"/>
            <a:ext cx="897095" cy="874356"/>
            <a:chOff x="0" y="0"/>
            <a:chExt cx="286166" cy="278912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57150"/>
              <a:ext cx="286166" cy="33606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000000"/>
                  </a:solidFill>
                  <a:latin typeface="Nunito Sans Expanded Bold"/>
                </a:rPr>
                <a:t>7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1075218" y="4913454"/>
            <a:ext cx="6667500" cy="874356"/>
            <a:chOff x="0" y="0"/>
            <a:chExt cx="2126876" cy="278912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2126876" cy="278912"/>
            </a:xfrm>
            <a:custGeom>
              <a:avLst/>
              <a:gdLst/>
              <a:ahLst/>
              <a:cxnLst/>
              <a:rect r="r" b="b" t="t" l="l"/>
              <a:pathLst>
                <a:path h="278912" w="2126876">
                  <a:moveTo>
                    <a:pt x="41801" y="0"/>
                  </a:moveTo>
                  <a:lnTo>
                    <a:pt x="2085075" y="0"/>
                  </a:lnTo>
                  <a:cubicBezTo>
                    <a:pt x="2096161" y="0"/>
                    <a:pt x="2106793" y="4404"/>
                    <a:pt x="2114633" y="12243"/>
                  </a:cubicBezTo>
                  <a:cubicBezTo>
                    <a:pt x="2122472" y="20083"/>
                    <a:pt x="2126876" y="30715"/>
                    <a:pt x="2126876" y="41801"/>
                  </a:cubicBezTo>
                  <a:lnTo>
                    <a:pt x="2126876" y="237111"/>
                  </a:lnTo>
                  <a:cubicBezTo>
                    <a:pt x="2126876" y="248197"/>
                    <a:pt x="2122472" y="258830"/>
                    <a:pt x="2114633" y="266669"/>
                  </a:cubicBezTo>
                  <a:cubicBezTo>
                    <a:pt x="2106793" y="274508"/>
                    <a:pt x="2096161" y="278912"/>
                    <a:pt x="2085075" y="278912"/>
                  </a:cubicBezTo>
                  <a:lnTo>
                    <a:pt x="41801" y="278912"/>
                  </a:lnTo>
                  <a:cubicBezTo>
                    <a:pt x="30715" y="278912"/>
                    <a:pt x="20083" y="274508"/>
                    <a:pt x="12243" y="266669"/>
                  </a:cubicBezTo>
                  <a:cubicBezTo>
                    <a:pt x="4404" y="258830"/>
                    <a:pt x="0" y="248197"/>
                    <a:pt x="0" y="237111"/>
                  </a:cubicBezTo>
                  <a:lnTo>
                    <a:pt x="0" y="41801"/>
                  </a:lnTo>
                  <a:cubicBezTo>
                    <a:pt x="0" y="30715"/>
                    <a:pt x="4404" y="20083"/>
                    <a:pt x="12243" y="12243"/>
                  </a:cubicBezTo>
                  <a:cubicBezTo>
                    <a:pt x="20083" y="4404"/>
                    <a:pt x="30715" y="0"/>
                    <a:pt x="41801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0" y="-38100"/>
              <a:ext cx="2126876" cy="31701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2557"/>
                </a:lnSpc>
              </a:pPr>
              <a:r>
                <a:rPr lang="en-US" sz="1739" spc="255">
                  <a:solidFill>
                    <a:srgbClr val="000000"/>
                  </a:solidFill>
                  <a:latin typeface="Nunito Sans Expanded Medium"/>
                </a:rPr>
                <a:t>LIMITATION OF PROPOSED SYSTEM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9913780" y="6114511"/>
            <a:ext cx="897095" cy="874356"/>
            <a:chOff x="0" y="0"/>
            <a:chExt cx="286166" cy="278912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0" y="-57150"/>
              <a:ext cx="286166" cy="33606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000000"/>
                  </a:solidFill>
                  <a:latin typeface="Nunito Sans Expanded Bold"/>
                </a:rPr>
                <a:t>8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11075218" y="6178335"/>
            <a:ext cx="6667500" cy="874356"/>
            <a:chOff x="0" y="0"/>
            <a:chExt cx="2126876" cy="278912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2126876" cy="278912"/>
            </a:xfrm>
            <a:custGeom>
              <a:avLst/>
              <a:gdLst/>
              <a:ahLst/>
              <a:cxnLst/>
              <a:rect r="r" b="b" t="t" l="l"/>
              <a:pathLst>
                <a:path h="278912" w="2126876">
                  <a:moveTo>
                    <a:pt x="41801" y="0"/>
                  </a:moveTo>
                  <a:lnTo>
                    <a:pt x="2085075" y="0"/>
                  </a:lnTo>
                  <a:cubicBezTo>
                    <a:pt x="2096161" y="0"/>
                    <a:pt x="2106793" y="4404"/>
                    <a:pt x="2114633" y="12243"/>
                  </a:cubicBezTo>
                  <a:cubicBezTo>
                    <a:pt x="2122472" y="20083"/>
                    <a:pt x="2126876" y="30715"/>
                    <a:pt x="2126876" y="41801"/>
                  </a:cubicBezTo>
                  <a:lnTo>
                    <a:pt x="2126876" y="237111"/>
                  </a:lnTo>
                  <a:cubicBezTo>
                    <a:pt x="2126876" y="248197"/>
                    <a:pt x="2122472" y="258830"/>
                    <a:pt x="2114633" y="266669"/>
                  </a:cubicBezTo>
                  <a:cubicBezTo>
                    <a:pt x="2106793" y="274508"/>
                    <a:pt x="2096161" y="278912"/>
                    <a:pt x="2085075" y="278912"/>
                  </a:cubicBezTo>
                  <a:lnTo>
                    <a:pt x="41801" y="278912"/>
                  </a:lnTo>
                  <a:cubicBezTo>
                    <a:pt x="30715" y="278912"/>
                    <a:pt x="20083" y="274508"/>
                    <a:pt x="12243" y="266669"/>
                  </a:cubicBezTo>
                  <a:cubicBezTo>
                    <a:pt x="4404" y="258830"/>
                    <a:pt x="0" y="248197"/>
                    <a:pt x="0" y="237111"/>
                  </a:cubicBezTo>
                  <a:lnTo>
                    <a:pt x="0" y="41801"/>
                  </a:lnTo>
                  <a:cubicBezTo>
                    <a:pt x="0" y="30715"/>
                    <a:pt x="4404" y="20083"/>
                    <a:pt x="12243" y="12243"/>
                  </a:cubicBezTo>
                  <a:cubicBezTo>
                    <a:pt x="20083" y="4404"/>
                    <a:pt x="30715" y="0"/>
                    <a:pt x="41801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2" id="52"/>
            <p:cNvSpPr txBox="true"/>
            <p:nvPr/>
          </p:nvSpPr>
          <p:spPr>
            <a:xfrm>
              <a:off x="0" y="-38100"/>
              <a:ext cx="2126876" cy="31701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2557"/>
                </a:lnSpc>
              </a:pPr>
              <a:r>
                <a:rPr lang="en-US" sz="1739" spc="255">
                  <a:solidFill>
                    <a:srgbClr val="000000"/>
                  </a:solidFill>
                  <a:latin typeface="Nunito Sans Expanded Medium"/>
                </a:rPr>
                <a:t>FUTURE ENCHANCEMENT OF SYSTEM</a:t>
              </a:r>
            </a:p>
          </p:txBody>
        </p:sp>
      </p:grpSp>
      <p:sp>
        <p:nvSpPr>
          <p:cNvPr name="Freeform 53" id="53"/>
          <p:cNvSpPr/>
          <p:nvPr/>
        </p:nvSpPr>
        <p:spPr>
          <a:xfrm flipH="false" flipV="false" rot="0">
            <a:off x="16486423" y="496912"/>
            <a:ext cx="991952" cy="847668"/>
          </a:xfrm>
          <a:custGeom>
            <a:avLst/>
            <a:gdLst/>
            <a:ahLst/>
            <a:cxnLst/>
            <a:rect r="r" b="b" t="t" l="l"/>
            <a:pathLst>
              <a:path h="847668" w="991952">
                <a:moveTo>
                  <a:pt x="0" y="0"/>
                </a:moveTo>
                <a:lnTo>
                  <a:pt x="991952" y="0"/>
                </a:lnTo>
                <a:lnTo>
                  <a:pt x="991952" y="847669"/>
                </a:lnTo>
                <a:lnTo>
                  <a:pt x="0" y="8476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4" id="54"/>
          <p:cNvGrpSpPr/>
          <p:nvPr/>
        </p:nvGrpSpPr>
        <p:grpSpPr>
          <a:xfrm rot="0">
            <a:off x="1008440" y="9130637"/>
            <a:ext cx="2482996" cy="257586"/>
            <a:chOff x="0" y="0"/>
            <a:chExt cx="3310662" cy="343448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2968720" y="0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2" y="0"/>
                  </a:lnTo>
                  <a:lnTo>
                    <a:pt x="341942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6" id="56"/>
            <p:cNvSpPr/>
            <p:nvPr/>
          </p:nvSpPr>
          <p:spPr>
            <a:xfrm flipH="false" flipV="false" rot="0">
              <a:off x="0" y="1507"/>
              <a:ext cx="341941" cy="341941"/>
            </a:xfrm>
            <a:custGeom>
              <a:avLst/>
              <a:gdLst/>
              <a:ahLst/>
              <a:cxnLst/>
              <a:rect r="r" b="b" t="t" l="l"/>
              <a:pathLst>
                <a:path h="341941" w="341941">
                  <a:moveTo>
                    <a:pt x="0" y="0"/>
                  </a:moveTo>
                  <a:lnTo>
                    <a:pt x="341941" y="0"/>
                  </a:lnTo>
                  <a:lnTo>
                    <a:pt x="341941" y="341941"/>
                  </a:lnTo>
                  <a:lnTo>
                    <a:pt x="0" y="341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7" id="57"/>
          <p:cNvSpPr txBox="true"/>
          <p:nvPr/>
        </p:nvSpPr>
        <p:spPr>
          <a:xfrm rot="0">
            <a:off x="809625" y="1883890"/>
            <a:ext cx="16183780" cy="112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475"/>
              </a:lnSpc>
              <a:spcBef>
                <a:spcPct val="0"/>
              </a:spcBef>
            </a:pPr>
            <a:r>
              <a:rPr lang="en-US" sz="8392">
                <a:solidFill>
                  <a:srgbClr val="211F1C"/>
                </a:solidFill>
                <a:latin typeface="Anton"/>
              </a:rPr>
              <a:t>POINTS TO BE COVERED...</a:t>
            </a:r>
          </a:p>
        </p:txBody>
      </p:sp>
      <p:grpSp>
        <p:nvGrpSpPr>
          <p:cNvPr name="Group 58" id="58"/>
          <p:cNvGrpSpPr/>
          <p:nvPr/>
        </p:nvGrpSpPr>
        <p:grpSpPr>
          <a:xfrm rot="0">
            <a:off x="11096625" y="7312717"/>
            <a:ext cx="6667500" cy="874356"/>
            <a:chOff x="0" y="0"/>
            <a:chExt cx="2126876" cy="278912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2126876" cy="278912"/>
            </a:xfrm>
            <a:custGeom>
              <a:avLst/>
              <a:gdLst/>
              <a:ahLst/>
              <a:cxnLst/>
              <a:rect r="r" b="b" t="t" l="l"/>
              <a:pathLst>
                <a:path h="278912" w="2126876">
                  <a:moveTo>
                    <a:pt x="41801" y="0"/>
                  </a:moveTo>
                  <a:lnTo>
                    <a:pt x="2085075" y="0"/>
                  </a:lnTo>
                  <a:cubicBezTo>
                    <a:pt x="2096161" y="0"/>
                    <a:pt x="2106793" y="4404"/>
                    <a:pt x="2114633" y="12243"/>
                  </a:cubicBezTo>
                  <a:cubicBezTo>
                    <a:pt x="2122472" y="20083"/>
                    <a:pt x="2126876" y="30715"/>
                    <a:pt x="2126876" y="41801"/>
                  </a:cubicBezTo>
                  <a:lnTo>
                    <a:pt x="2126876" y="237111"/>
                  </a:lnTo>
                  <a:cubicBezTo>
                    <a:pt x="2126876" y="248197"/>
                    <a:pt x="2122472" y="258830"/>
                    <a:pt x="2114633" y="266669"/>
                  </a:cubicBezTo>
                  <a:cubicBezTo>
                    <a:pt x="2106793" y="274508"/>
                    <a:pt x="2096161" y="278912"/>
                    <a:pt x="2085075" y="278912"/>
                  </a:cubicBezTo>
                  <a:lnTo>
                    <a:pt x="41801" y="278912"/>
                  </a:lnTo>
                  <a:cubicBezTo>
                    <a:pt x="30715" y="278912"/>
                    <a:pt x="20083" y="274508"/>
                    <a:pt x="12243" y="266669"/>
                  </a:cubicBezTo>
                  <a:cubicBezTo>
                    <a:pt x="4404" y="258830"/>
                    <a:pt x="0" y="248197"/>
                    <a:pt x="0" y="237111"/>
                  </a:cubicBezTo>
                  <a:lnTo>
                    <a:pt x="0" y="41801"/>
                  </a:lnTo>
                  <a:cubicBezTo>
                    <a:pt x="0" y="30715"/>
                    <a:pt x="4404" y="20083"/>
                    <a:pt x="12243" y="12243"/>
                  </a:cubicBezTo>
                  <a:cubicBezTo>
                    <a:pt x="20083" y="4404"/>
                    <a:pt x="30715" y="0"/>
                    <a:pt x="41801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0" id="60"/>
            <p:cNvSpPr txBox="true"/>
            <p:nvPr/>
          </p:nvSpPr>
          <p:spPr>
            <a:xfrm>
              <a:off x="0" y="-38100"/>
              <a:ext cx="2126876" cy="31701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2557"/>
                </a:lnSpc>
              </a:pPr>
              <a:r>
                <a:rPr lang="en-US" sz="1739" spc="255">
                  <a:solidFill>
                    <a:srgbClr val="000000"/>
                  </a:solidFill>
                  <a:latin typeface="Nunito Sans Expanded Medium"/>
                </a:rPr>
                <a:t>JUSTIFICATION OF MIS</a:t>
              </a: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9913780" y="7312717"/>
            <a:ext cx="897095" cy="874356"/>
            <a:chOff x="0" y="0"/>
            <a:chExt cx="286166" cy="278912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3" id="63"/>
            <p:cNvSpPr txBox="true"/>
            <p:nvPr/>
          </p:nvSpPr>
          <p:spPr>
            <a:xfrm>
              <a:off x="0" y="-57150"/>
              <a:ext cx="286166" cy="33606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000000"/>
                  </a:solidFill>
                  <a:latin typeface="Nunito Sans Expanded Bold"/>
                </a:rPr>
                <a:t>9</a:t>
              </a:r>
            </a:p>
          </p:txBody>
        </p:sp>
      </p:grpSp>
      <p:grpSp>
        <p:nvGrpSpPr>
          <p:cNvPr name="Group 64" id="64"/>
          <p:cNvGrpSpPr/>
          <p:nvPr/>
        </p:nvGrpSpPr>
        <p:grpSpPr>
          <a:xfrm rot="0">
            <a:off x="11096625" y="8511395"/>
            <a:ext cx="6667500" cy="874356"/>
            <a:chOff x="0" y="0"/>
            <a:chExt cx="2126876" cy="278912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2126876" cy="278912"/>
            </a:xfrm>
            <a:custGeom>
              <a:avLst/>
              <a:gdLst/>
              <a:ahLst/>
              <a:cxnLst/>
              <a:rect r="r" b="b" t="t" l="l"/>
              <a:pathLst>
                <a:path h="278912" w="2126876">
                  <a:moveTo>
                    <a:pt x="41801" y="0"/>
                  </a:moveTo>
                  <a:lnTo>
                    <a:pt x="2085075" y="0"/>
                  </a:lnTo>
                  <a:cubicBezTo>
                    <a:pt x="2096161" y="0"/>
                    <a:pt x="2106793" y="4404"/>
                    <a:pt x="2114633" y="12243"/>
                  </a:cubicBezTo>
                  <a:cubicBezTo>
                    <a:pt x="2122472" y="20083"/>
                    <a:pt x="2126876" y="30715"/>
                    <a:pt x="2126876" y="41801"/>
                  </a:cubicBezTo>
                  <a:lnTo>
                    <a:pt x="2126876" y="237111"/>
                  </a:lnTo>
                  <a:cubicBezTo>
                    <a:pt x="2126876" y="248197"/>
                    <a:pt x="2122472" y="258830"/>
                    <a:pt x="2114633" y="266669"/>
                  </a:cubicBezTo>
                  <a:cubicBezTo>
                    <a:pt x="2106793" y="274508"/>
                    <a:pt x="2096161" y="278912"/>
                    <a:pt x="2085075" y="278912"/>
                  </a:cubicBezTo>
                  <a:lnTo>
                    <a:pt x="41801" y="278912"/>
                  </a:lnTo>
                  <a:cubicBezTo>
                    <a:pt x="30715" y="278912"/>
                    <a:pt x="20083" y="274508"/>
                    <a:pt x="12243" y="266669"/>
                  </a:cubicBezTo>
                  <a:cubicBezTo>
                    <a:pt x="4404" y="258830"/>
                    <a:pt x="0" y="248197"/>
                    <a:pt x="0" y="237111"/>
                  </a:cubicBezTo>
                  <a:lnTo>
                    <a:pt x="0" y="41801"/>
                  </a:lnTo>
                  <a:cubicBezTo>
                    <a:pt x="0" y="30715"/>
                    <a:pt x="4404" y="20083"/>
                    <a:pt x="12243" y="12243"/>
                  </a:cubicBezTo>
                  <a:cubicBezTo>
                    <a:pt x="20083" y="4404"/>
                    <a:pt x="30715" y="0"/>
                    <a:pt x="41801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6" id="66"/>
            <p:cNvSpPr txBox="true"/>
            <p:nvPr/>
          </p:nvSpPr>
          <p:spPr>
            <a:xfrm>
              <a:off x="0" y="-38100"/>
              <a:ext cx="2126876" cy="31701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2557"/>
                </a:lnSpc>
              </a:pPr>
              <a:r>
                <a:rPr lang="en-US" sz="1739" spc="255">
                  <a:solidFill>
                    <a:srgbClr val="000000"/>
                  </a:solidFill>
                  <a:latin typeface="Nunito Sans Expanded Medium"/>
                </a:rPr>
                <a:t>REFERENCES</a:t>
              </a:r>
            </a:p>
          </p:txBody>
        </p:sp>
      </p:grpSp>
      <p:grpSp>
        <p:nvGrpSpPr>
          <p:cNvPr name="Group 67" id="67"/>
          <p:cNvGrpSpPr/>
          <p:nvPr/>
        </p:nvGrpSpPr>
        <p:grpSpPr>
          <a:xfrm rot="0">
            <a:off x="9913780" y="8383944"/>
            <a:ext cx="897095" cy="874356"/>
            <a:chOff x="0" y="0"/>
            <a:chExt cx="286166" cy="278912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286166" cy="278912"/>
            </a:xfrm>
            <a:custGeom>
              <a:avLst/>
              <a:gdLst/>
              <a:ahLst/>
              <a:cxnLst/>
              <a:rect r="r" b="b" t="t" l="l"/>
              <a:pathLst>
                <a:path h="278912" w="286166">
                  <a:moveTo>
                    <a:pt x="139456" y="0"/>
                  </a:moveTo>
                  <a:lnTo>
                    <a:pt x="146710" y="0"/>
                  </a:lnTo>
                  <a:cubicBezTo>
                    <a:pt x="183696" y="0"/>
                    <a:pt x="219167" y="14693"/>
                    <a:pt x="245320" y="40846"/>
                  </a:cubicBezTo>
                  <a:cubicBezTo>
                    <a:pt x="271473" y="66999"/>
                    <a:pt x="286166" y="102470"/>
                    <a:pt x="286166" y="139456"/>
                  </a:cubicBezTo>
                  <a:lnTo>
                    <a:pt x="286166" y="139456"/>
                  </a:lnTo>
                  <a:cubicBezTo>
                    <a:pt x="286166" y="176442"/>
                    <a:pt x="271473" y="211913"/>
                    <a:pt x="245320" y="238066"/>
                  </a:cubicBezTo>
                  <a:cubicBezTo>
                    <a:pt x="219167" y="264219"/>
                    <a:pt x="183696" y="278912"/>
                    <a:pt x="146710" y="278912"/>
                  </a:cubicBezTo>
                  <a:lnTo>
                    <a:pt x="139456" y="278912"/>
                  </a:lnTo>
                  <a:cubicBezTo>
                    <a:pt x="102470" y="278912"/>
                    <a:pt x="66999" y="264219"/>
                    <a:pt x="40846" y="238066"/>
                  </a:cubicBezTo>
                  <a:cubicBezTo>
                    <a:pt x="14693" y="211913"/>
                    <a:pt x="0" y="176442"/>
                    <a:pt x="0" y="139456"/>
                  </a:cubicBezTo>
                  <a:lnTo>
                    <a:pt x="0" y="139456"/>
                  </a:lnTo>
                  <a:cubicBezTo>
                    <a:pt x="0" y="102470"/>
                    <a:pt x="14693" y="66999"/>
                    <a:pt x="40846" y="40846"/>
                  </a:cubicBezTo>
                  <a:cubicBezTo>
                    <a:pt x="66999" y="14693"/>
                    <a:pt x="102470" y="0"/>
                    <a:pt x="139456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69" id="69"/>
            <p:cNvSpPr txBox="true"/>
            <p:nvPr/>
          </p:nvSpPr>
          <p:spPr>
            <a:xfrm>
              <a:off x="0" y="-57150"/>
              <a:ext cx="286166" cy="336062"/>
            </a:xfrm>
            <a:prstGeom prst="rect">
              <a:avLst/>
            </a:prstGeom>
          </p:spPr>
          <p:txBody>
            <a:bodyPr anchor="ctr" rtlCol="false" tIns="38100" lIns="38100" bIns="38100" rIns="38100"/>
            <a:lstStyle/>
            <a:p>
              <a:pPr algn="ctr">
                <a:lnSpc>
                  <a:spcPts val="3145"/>
                </a:lnSpc>
              </a:pPr>
              <a:r>
                <a:rPr lang="en-US" sz="2139" spc="314">
                  <a:solidFill>
                    <a:srgbClr val="000000"/>
                  </a:solidFill>
                  <a:latin typeface="Nunito Sans Expanded Bold"/>
                </a:rPr>
                <a:t>10</a:t>
              </a:r>
            </a:p>
          </p:txBody>
        </p:sp>
      </p:grpSp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719183" y="687305"/>
            <a:ext cx="9858433" cy="1730229"/>
            <a:chOff x="0" y="0"/>
            <a:chExt cx="2596460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96460" cy="455698"/>
            </a:xfrm>
            <a:custGeom>
              <a:avLst/>
              <a:gdLst/>
              <a:ahLst/>
              <a:cxnLst/>
              <a:rect r="r" b="b" t="t" l="l"/>
              <a:pathLst>
                <a:path h="455698" w="2596460">
                  <a:moveTo>
                    <a:pt x="0" y="0"/>
                  </a:moveTo>
                  <a:lnTo>
                    <a:pt x="2596460" y="0"/>
                  </a:lnTo>
                  <a:lnTo>
                    <a:pt x="2596460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596460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518226" y="904875"/>
            <a:ext cx="10226053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JUSTIFICATION OF MIS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590398" y="6983167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832614" y="3091054"/>
            <a:ext cx="14767592" cy="5386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5423" indent="-267711" lvl="1">
              <a:lnSpc>
                <a:spcPts val="4290"/>
              </a:lnSpc>
              <a:buFont typeface="Arial"/>
              <a:buChar char="•"/>
            </a:pPr>
            <a:r>
              <a:rPr lang="en-US" sz="2479">
                <a:solidFill>
                  <a:srgbClr val="000000"/>
                </a:solidFill>
                <a:latin typeface="Canva Sans"/>
              </a:rPr>
              <a:t>Our system is MIS.</a:t>
            </a:r>
          </a:p>
          <a:p>
            <a:pPr algn="just" marL="535423" indent="-267711" lvl="1">
              <a:lnSpc>
                <a:spcPts val="4290"/>
              </a:lnSpc>
              <a:buFont typeface="Arial"/>
              <a:buChar char="•"/>
            </a:pPr>
            <a:r>
              <a:rPr lang="en-US" sz="2479">
                <a:solidFill>
                  <a:srgbClr val="000000"/>
                </a:solidFill>
                <a:latin typeface="Canva Sans"/>
              </a:rPr>
              <a:t>E-Notes Management Site is Management Information System because,</a:t>
            </a:r>
          </a:p>
          <a:p>
            <a:pPr algn="just" marL="535423" indent="-267711" lvl="1">
              <a:lnSpc>
                <a:spcPts val="4290"/>
              </a:lnSpc>
              <a:buFont typeface="Arial"/>
              <a:buChar char="•"/>
            </a:pPr>
            <a:r>
              <a:rPr lang="en-US" sz="2479">
                <a:solidFill>
                  <a:srgbClr val="000000"/>
                </a:solidFill>
                <a:latin typeface="Canva Sans"/>
              </a:rPr>
              <a:t>It helps administrator to manage different kinds of information and users.</a:t>
            </a:r>
          </a:p>
          <a:p>
            <a:pPr algn="just" marL="535423" indent="-267711" lvl="1">
              <a:lnSpc>
                <a:spcPts val="4290"/>
              </a:lnSpc>
              <a:buFont typeface="Arial"/>
              <a:buChar char="•"/>
            </a:pPr>
            <a:r>
              <a:rPr lang="en-US" sz="2479">
                <a:solidFill>
                  <a:srgbClr val="000000"/>
                </a:solidFill>
                <a:latin typeface="Canva Sans"/>
              </a:rPr>
              <a:t>It helps managing the data easily and also provides information when needed.</a:t>
            </a:r>
          </a:p>
          <a:p>
            <a:pPr algn="just" marL="535423" indent="-267711" lvl="1">
              <a:lnSpc>
                <a:spcPts val="4290"/>
              </a:lnSpc>
              <a:buFont typeface="Arial"/>
              <a:buChar char="•"/>
            </a:pPr>
            <a:r>
              <a:rPr lang="en-US" sz="2479">
                <a:solidFill>
                  <a:srgbClr val="000000"/>
                </a:solidFill>
                <a:latin typeface="Canva Sans"/>
              </a:rPr>
              <a:t>MIS is general terms for the computer systems in a organization that assists the administrator of the organization in management oriental task and problem specific task and problem solving.</a:t>
            </a:r>
          </a:p>
          <a:p>
            <a:pPr algn="just" marL="535423" indent="-267711" lvl="1">
              <a:lnSpc>
                <a:spcPts val="4290"/>
              </a:lnSpc>
              <a:buFont typeface="Arial"/>
              <a:buChar char="•"/>
            </a:pPr>
            <a:r>
              <a:rPr lang="en-US" sz="2479">
                <a:solidFill>
                  <a:srgbClr val="000000"/>
                </a:solidFill>
                <a:latin typeface="Canva Sans"/>
              </a:rPr>
              <a:t>Retrieval of information is very easy.</a:t>
            </a:r>
          </a:p>
          <a:p>
            <a:pPr algn="just">
              <a:lnSpc>
                <a:spcPts val="4290"/>
              </a:lnSpc>
            </a:pPr>
          </a:p>
          <a:p>
            <a:pPr algn="just">
              <a:lnSpc>
                <a:spcPts val="429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3148988" y="9665073"/>
            <a:ext cx="7759716" cy="56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Canva Sans"/>
              </a:rPr>
              <a:t>59</a:t>
            </a:r>
          </a:p>
        </p:txBody>
      </p:sp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687305"/>
            <a:ext cx="6670515" cy="1730229"/>
            <a:chOff x="0" y="0"/>
            <a:chExt cx="175684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56844" cy="455698"/>
            </a:xfrm>
            <a:custGeom>
              <a:avLst/>
              <a:gdLst/>
              <a:ahLst/>
              <a:cxnLst/>
              <a:rect r="r" b="b" t="t" l="l"/>
              <a:pathLst>
                <a:path h="455698" w="1756844">
                  <a:moveTo>
                    <a:pt x="0" y="0"/>
                  </a:moveTo>
                  <a:lnTo>
                    <a:pt x="1756844" y="0"/>
                  </a:lnTo>
                  <a:lnTo>
                    <a:pt x="1756844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5684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518226" y="904875"/>
            <a:ext cx="10226053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REFEREENCES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590398" y="6983167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3148988" y="9665073"/>
            <a:ext cx="7759716" cy="56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Canva Sans"/>
              </a:rPr>
              <a:t>60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332286" y="2626678"/>
            <a:ext cx="13623429" cy="5005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Canva Sans"/>
              </a:rPr>
              <a:t>WEBSITES:-</a:t>
            </a:r>
          </a:p>
          <a:p>
            <a:pPr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Canva Sans"/>
              </a:rPr>
              <a:t>https://youtu.be/mKEQ7TJldN8?si=JeicJ-IDzyXyeQ9p</a:t>
            </a:r>
          </a:p>
          <a:p>
            <a:pPr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Canva Sans"/>
              </a:rPr>
              <a:t>https://youtu.be/mV0-blkc7Vo?si=Fy_iidymvOoCIGtC</a:t>
            </a:r>
          </a:p>
          <a:p>
            <a:pPr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Canva Sans"/>
              </a:rPr>
              <a:t>https://www.youtube.com/playlist?list=PL9aWomE7q8lQ4ACcQRR97VnKzlngNKfqM</a:t>
            </a:r>
          </a:p>
          <a:p>
            <a:pPr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Canva Sans"/>
              </a:rPr>
              <a:t>https://assets.ctfassets.net/nkydfjx48olf/5qFMF3mvitLMahX67i7iOb/028229996c13cbc27a0538f055a41b46/php_cookbook.pdf</a:t>
            </a:r>
          </a:p>
          <a:p>
            <a:pPr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Canva Sans"/>
              </a:rPr>
              <a:t>https://www.youtube.com/watch?v=aDi0yT133a8</a:t>
            </a:r>
          </a:p>
          <a:p>
            <a:pPr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Canva Sans"/>
              </a:rPr>
              <a:t>https://www.youtube.com/watch?v=5n-tiNha5kw&amp;list=PLxbVBWjVdAEhkNhgoytzpq_ECtRQpTVY8</a:t>
            </a:r>
          </a:p>
          <a:p>
            <a:pPr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Canva Sans"/>
              </a:rPr>
              <a:t>https://www.youtube.com/watch?v=H1I2h65UnCA</a:t>
            </a:r>
          </a:p>
          <a:p>
            <a:pPr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Canva Sans"/>
              </a:rPr>
              <a:t>https://www.youtube.com/watch?v=kWOuUkLtQZw&amp;list=PLArhufGdZokAJAJ7PHVQMqaZDMyN80nLE&amp;index=1</a:t>
            </a:r>
          </a:p>
          <a:p>
            <a:pPr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Canva Sans"/>
              </a:rPr>
              <a:t>https://www.youtube.com/watch?v=j8XZADXinMY</a:t>
            </a:r>
          </a:p>
          <a:p>
            <a:pPr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Canva Sans"/>
              </a:rPr>
              <a:t>https://www.youtube.com/watch?v=z0z5p6wo-yQ</a:t>
            </a:r>
          </a:p>
          <a:p>
            <a:pPr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Canva Sans"/>
              </a:rPr>
              <a:t>https://www.youtube.com/watch?v=UrR8M1ytZF4</a:t>
            </a:r>
          </a:p>
          <a:p>
            <a:pPr>
              <a:lnSpc>
                <a:spcPts val="2380"/>
              </a:lnSpc>
            </a:pPr>
          </a:p>
          <a:p>
            <a:pPr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Canva Sans"/>
              </a:rPr>
              <a:t>BOOKS:-</a:t>
            </a:r>
          </a:p>
          <a:p>
            <a:pPr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Canva Sans"/>
              </a:rPr>
              <a:t>PHP jQuery Cookbook</a:t>
            </a:r>
          </a:p>
          <a:p>
            <a:pPr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Canva Sans"/>
              </a:rPr>
              <a:t>The Complete Reference PHP</a:t>
            </a:r>
          </a:p>
          <a:p>
            <a:pPr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000000"/>
                </a:solidFill>
                <a:latin typeface="Canva Sans"/>
              </a:rPr>
              <a:t>PHP &amp; MYSQL - Bible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139012" y="687305"/>
            <a:ext cx="8009976" cy="1730229"/>
            <a:chOff x="0" y="0"/>
            <a:chExt cx="2109623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09623" cy="455698"/>
            </a:xfrm>
            <a:custGeom>
              <a:avLst/>
              <a:gdLst/>
              <a:ahLst/>
              <a:cxnLst/>
              <a:rect r="r" b="b" t="t" l="l"/>
              <a:pathLst>
                <a:path h="455698" w="2109623">
                  <a:moveTo>
                    <a:pt x="0" y="0"/>
                  </a:moveTo>
                  <a:lnTo>
                    <a:pt x="2109623" y="0"/>
                  </a:lnTo>
                  <a:lnTo>
                    <a:pt x="2109623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109623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9974273" cy="1861295"/>
            <a:chOff x="0" y="0"/>
            <a:chExt cx="5260714" cy="4902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260714" cy="490218"/>
            </a:xfrm>
            <a:custGeom>
              <a:avLst/>
              <a:gdLst/>
              <a:ahLst/>
              <a:cxnLst/>
              <a:rect r="r" b="b" t="t" l="l"/>
              <a:pathLst>
                <a:path h="490218" w="5260714">
                  <a:moveTo>
                    <a:pt x="0" y="0"/>
                  </a:moveTo>
                  <a:lnTo>
                    <a:pt x="5260714" y="0"/>
                  </a:lnTo>
                  <a:lnTo>
                    <a:pt x="5260714" y="490218"/>
                  </a:lnTo>
                  <a:lnTo>
                    <a:pt x="0" y="490218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260714" cy="528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543721" y="904875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OBJECTIVE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590398" y="6983167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372075" y="3217888"/>
            <a:ext cx="14076902" cy="2988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78"/>
              </a:lnSpc>
            </a:pPr>
            <a:r>
              <a:rPr lang="en-US" sz="2299">
                <a:solidFill>
                  <a:srgbClr val="000000"/>
                </a:solidFill>
                <a:latin typeface="Canva Sans"/>
              </a:rPr>
              <a:t>• Streamlines and enhances note-taking, storage, retrieval, and collaboration in digital environment.</a:t>
            </a:r>
          </a:p>
          <a:p>
            <a:pPr>
              <a:lnSpc>
                <a:spcPts val="3978"/>
              </a:lnSpc>
            </a:pPr>
            <a:r>
              <a:rPr lang="en-US" sz="2299">
                <a:solidFill>
                  <a:srgbClr val="000000"/>
                </a:solidFill>
                <a:latin typeface="Canva Sans"/>
              </a:rPr>
              <a:t>• Provides user-friendly, centralized platform for creating, organizing, and accessing electronic notes.</a:t>
            </a:r>
          </a:p>
          <a:p>
            <a:pPr>
              <a:lnSpc>
                <a:spcPts val="3978"/>
              </a:lnSpc>
            </a:pPr>
            <a:r>
              <a:rPr lang="en-US" sz="2299">
                <a:solidFill>
                  <a:srgbClr val="000000"/>
                </a:solidFill>
                <a:latin typeface="Canva Sans"/>
              </a:rPr>
              <a:t>•  Aim to revolutionize digital note-taking, improving efficiency and knowledge management.</a:t>
            </a:r>
          </a:p>
          <a:p>
            <a:pPr>
              <a:lnSpc>
                <a:spcPts val="3978"/>
              </a:lnSpc>
            </a:pPr>
            <a:r>
              <a:rPr lang="en-US" sz="2299">
                <a:solidFill>
                  <a:srgbClr val="000000"/>
                </a:solidFill>
                <a:latin typeface="Canva Sans"/>
              </a:rPr>
              <a:t>• Key goals include improving information accessibility, ensuring data security, and facilitating seamless collaboration.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48988" y="9665073"/>
            <a:ext cx="7759716" cy="56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Canva Sans"/>
              </a:rPr>
              <a:t>1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09662" y="0"/>
            <a:ext cx="20507325" cy="10287000"/>
            <a:chOff x="0" y="0"/>
            <a:chExt cx="273431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62710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505943"/>
            <a:ext cx="16230600" cy="6526651"/>
            <a:chOff x="0" y="0"/>
            <a:chExt cx="4274726" cy="17189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1718953"/>
            </a:xfrm>
            <a:custGeom>
              <a:avLst/>
              <a:gdLst/>
              <a:ahLst/>
              <a:cxnLst/>
              <a:rect r="r" b="b" t="t" l="l"/>
              <a:pathLst>
                <a:path h="1718953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718953"/>
                  </a:lnTo>
                  <a:lnTo>
                    <a:pt x="0" y="1718953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17570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543721" y="687305"/>
            <a:ext cx="9200557" cy="1730229"/>
            <a:chOff x="0" y="0"/>
            <a:chExt cx="2423192" cy="4556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23192" cy="455698"/>
            </a:xfrm>
            <a:custGeom>
              <a:avLst/>
              <a:gdLst/>
              <a:ahLst/>
              <a:cxnLst/>
              <a:rect r="r" b="b" t="t" l="l"/>
              <a:pathLst>
                <a:path h="455698" w="2423192">
                  <a:moveTo>
                    <a:pt x="0" y="0"/>
                  </a:moveTo>
                  <a:lnTo>
                    <a:pt x="2423192" y="0"/>
                  </a:lnTo>
                  <a:lnTo>
                    <a:pt x="2423192" y="455698"/>
                  </a:lnTo>
                  <a:lnTo>
                    <a:pt x="0" y="455698"/>
                  </a:lnTo>
                  <a:close/>
                </a:path>
              </a:pathLst>
            </a:custGeom>
            <a:solidFill>
              <a:srgbClr val="DDDEDE"/>
            </a:solidFill>
            <a:ln w="38100" cap="sq">
              <a:solidFill>
                <a:srgbClr val="F1F2F2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423192" cy="4937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76611" y="8801100"/>
            <a:ext cx="18628311" cy="1028080"/>
            <a:chOff x="0" y="0"/>
            <a:chExt cx="4906222" cy="27077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906222" cy="270770"/>
            </a:xfrm>
            <a:custGeom>
              <a:avLst/>
              <a:gdLst/>
              <a:ahLst/>
              <a:cxnLst/>
              <a:rect r="r" b="b" t="t" l="l"/>
              <a:pathLst>
                <a:path h="270770" w="4906222">
                  <a:moveTo>
                    <a:pt x="0" y="0"/>
                  </a:moveTo>
                  <a:lnTo>
                    <a:pt x="4906222" y="0"/>
                  </a:lnTo>
                  <a:lnTo>
                    <a:pt x="4906222" y="270770"/>
                  </a:lnTo>
                  <a:lnTo>
                    <a:pt x="0" y="270770"/>
                  </a:lnTo>
                  <a:close/>
                </a:path>
              </a:pathLst>
            </a:custGeom>
            <a:solidFill>
              <a:srgbClr val="F1F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906222" cy="3088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543721" y="904875"/>
            <a:ext cx="9200557" cy="112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0"/>
              </a:lnSpc>
            </a:pPr>
            <a:r>
              <a:rPr lang="en-US" sz="6607">
                <a:solidFill>
                  <a:srgbClr val="000000"/>
                </a:solidFill>
                <a:latin typeface="Fredoka Bold"/>
              </a:rPr>
              <a:t>PROJECT CATEGORY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1109662" y="-911620"/>
            <a:ext cx="2942276" cy="2942276"/>
          </a:xfrm>
          <a:custGeom>
            <a:avLst/>
            <a:gdLst/>
            <a:ahLst/>
            <a:cxnLst/>
            <a:rect r="r" b="b" t="t" l="l"/>
            <a:pathLst>
              <a:path h="2942276" w="2942276">
                <a:moveTo>
                  <a:pt x="0" y="0"/>
                </a:moveTo>
                <a:lnTo>
                  <a:pt x="2942276" y="0"/>
                </a:lnTo>
                <a:lnTo>
                  <a:pt x="2942276" y="2942276"/>
                </a:lnTo>
                <a:lnTo>
                  <a:pt x="0" y="2942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590398" y="6983167"/>
            <a:ext cx="3395204" cy="1049427"/>
          </a:xfrm>
          <a:custGeom>
            <a:avLst/>
            <a:gdLst/>
            <a:ahLst/>
            <a:cxnLst/>
            <a:rect r="r" b="b" t="t" l="l"/>
            <a:pathLst>
              <a:path h="1049427" w="3395204">
                <a:moveTo>
                  <a:pt x="0" y="0"/>
                </a:moveTo>
                <a:lnTo>
                  <a:pt x="3395204" y="0"/>
                </a:lnTo>
                <a:lnTo>
                  <a:pt x="3395204" y="1049427"/>
                </a:lnTo>
                <a:lnTo>
                  <a:pt x="0" y="10494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372075" y="3243003"/>
            <a:ext cx="14076902" cy="3195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6491" indent="-248246" lvl="1">
              <a:lnSpc>
                <a:spcPts val="4323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Canva Sans"/>
              </a:rPr>
              <a:t> E-Notes Management System is based on Web Technology</a:t>
            </a:r>
          </a:p>
          <a:p>
            <a:pPr marL="496491" indent="-248246" lvl="1">
              <a:lnSpc>
                <a:spcPts val="4323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Canva Sans"/>
              </a:rPr>
              <a:t>The E-Notes Management System is designed to provide a comprehensive digital solution for efficient note-taking, organization, and collaboration</a:t>
            </a:r>
          </a:p>
          <a:p>
            <a:pPr marL="496491" indent="-248246" lvl="1">
              <a:lnSpc>
                <a:spcPts val="4323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Canva Sans"/>
              </a:rPr>
              <a:t>The primary goal is to transition from traditional paper-based note-taking methods to a streamlined electronic system, promoting accessibility, security, and collaboration.</a:t>
            </a:r>
          </a:p>
          <a:p>
            <a:pPr>
              <a:lnSpc>
                <a:spcPts val="3978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514350" y="9217398"/>
            <a:ext cx="172593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</a:rPr>
              <a:t>E-Notes Management System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48988" y="9665073"/>
            <a:ext cx="7759716" cy="563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1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Canva Sans"/>
              </a:rPr>
              <a:t>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DAF-1_DyaVE</dc:identifier>
  <dcterms:modified xsi:type="dcterms:W3CDTF">2011-08-01T06:04:30Z</dcterms:modified>
  <cp:revision>1</cp:revision>
  <dc:title>E-Notes </dc:title>
</cp:coreProperties>
</file>